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2"/>
  </p:notesMasterIdLst>
  <p:sldIdLst>
    <p:sldId id="261" r:id="rId2"/>
    <p:sldId id="259" r:id="rId3"/>
    <p:sldId id="260" r:id="rId4"/>
    <p:sldId id="284" r:id="rId5"/>
    <p:sldId id="285" r:id="rId6"/>
    <p:sldId id="363" r:id="rId7"/>
    <p:sldId id="378" r:id="rId8"/>
    <p:sldId id="379" r:id="rId9"/>
    <p:sldId id="382" r:id="rId10"/>
    <p:sldId id="385" r:id="rId11"/>
    <p:sldId id="386" r:id="rId12"/>
    <p:sldId id="367" r:id="rId13"/>
    <p:sldId id="384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9" r:id="rId26"/>
    <p:sldId id="398" r:id="rId27"/>
    <p:sldId id="400" r:id="rId28"/>
    <p:sldId id="401" r:id="rId29"/>
    <p:sldId id="403" r:id="rId30"/>
    <p:sldId id="40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  <a:srgbClr val="595959"/>
    <a:srgbClr val="FEAC22"/>
    <a:srgbClr val="F3F8FC"/>
    <a:srgbClr val="FBFBFB"/>
    <a:srgbClr val="AEA499"/>
    <a:srgbClr val="FEF7EB"/>
    <a:srgbClr val="E7ECF0"/>
    <a:srgbClr val="2C85C3"/>
    <a:srgbClr val="006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654" autoAdjust="0"/>
  </p:normalViewPr>
  <p:slideViewPr>
    <p:cSldViewPr snapToGrid="0">
      <p:cViewPr varScale="1">
        <p:scale>
          <a:sx n="66" d="100"/>
          <a:sy n="66" d="100"/>
        </p:scale>
        <p:origin x="14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AC7B1-0413-4358-99AC-0C6E12F45BBA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478AB-46AF-41C8-B889-21F330B8A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11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258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3B42-D1E1-47CB-A9E4-A63D9C533E9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9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Multi-Head Attention</a:t>
            </a:r>
            <a:r>
              <a:rPr lang="zh-TW" altLang="en-US" dirty="0"/>
              <a:t>相当于 个不同的</a:t>
            </a:r>
            <a:r>
              <a:rPr lang="en-US" altLang="zh-TW" dirty="0"/>
              <a:t>self-attention</a:t>
            </a:r>
            <a:r>
              <a:rPr lang="zh-TW" altLang="en-US" dirty="0"/>
              <a:t>的集成，獲取不同子空間的語義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3B42-D1E1-47CB-A9E4-A63D9C533E9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00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/>
              <a:t>在解碼器中，</a:t>
            </a:r>
            <a:r>
              <a:rPr lang="en-US" altLang="zh-TW" b="0" dirty="0"/>
              <a:t>Transformer block</a:t>
            </a:r>
            <a:r>
              <a:rPr lang="zh-TW" altLang="en-US" b="0" dirty="0"/>
              <a:t>比編碼器中多了個</a:t>
            </a:r>
            <a:r>
              <a:rPr lang="en-US" altLang="zh-TW" b="0" dirty="0"/>
              <a:t>encoder-</a:t>
            </a:r>
            <a:r>
              <a:rPr lang="en-US" altLang="zh-TW" b="0" dirty="0" err="1"/>
              <a:t>cecoder</a:t>
            </a:r>
            <a:r>
              <a:rPr lang="en-US" altLang="zh-TW" b="0" dirty="0"/>
              <a:t> attention</a:t>
            </a:r>
            <a:r>
              <a:rPr lang="zh-TW" altLang="en-US" b="0" dirty="0"/>
              <a:t>。在</a:t>
            </a:r>
            <a:r>
              <a:rPr lang="en-US" altLang="zh-TW" b="0" dirty="0"/>
              <a:t>encoder-decoder attention</a:t>
            </a:r>
            <a:r>
              <a:rPr lang="zh-TW" altLang="en-US" b="0" dirty="0"/>
              <a:t>中， </a:t>
            </a:r>
            <a:r>
              <a:rPr lang="en-US" altLang="zh-TW" b="0" dirty="0"/>
              <a:t>Q</a:t>
            </a:r>
            <a:r>
              <a:rPr lang="zh-TW" altLang="en-US" b="0" dirty="0"/>
              <a:t>來之與解碼器的上一個輸出， </a:t>
            </a:r>
            <a:r>
              <a:rPr lang="en-US" altLang="zh-TW" b="0" dirty="0"/>
              <a:t>K</a:t>
            </a:r>
            <a:r>
              <a:rPr lang="zh-TW" altLang="en-US" b="0" dirty="0"/>
              <a:t>和</a:t>
            </a:r>
            <a:r>
              <a:rPr lang="en-US" altLang="zh-TW" b="0" dirty="0"/>
              <a:t>V</a:t>
            </a:r>
            <a:r>
              <a:rPr lang="zh-TW" altLang="en-US" b="0" dirty="0"/>
              <a:t>則來自於與編碼器的輸出。</a:t>
            </a:r>
            <a:endParaRPr lang="en-US" altLang="zh-TW" b="0" dirty="0"/>
          </a:p>
          <a:p>
            <a:r>
              <a:rPr lang="en-US" altLang="zh-TW" dirty="0"/>
              <a:t>Self-Attention</a:t>
            </a:r>
            <a:r>
              <a:rPr lang="zh-TW" altLang="en-US" dirty="0"/>
              <a:t>：當前翻譯和已經翻譯的前文之間的關係；</a:t>
            </a:r>
            <a:endParaRPr lang="en-US" altLang="zh-TW" dirty="0"/>
          </a:p>
          <a:p>
            <a:r>
              <a:rPr lang="zh-TW" altLang="en-US" b="0" dirty="0"/>
              <a:t>由於在機器翻譯中，解碼過程是一個順序操作的過程，也就是當解碼第</a:t>
            </a:r>
            <a:r>
              <a:rPr lang="en-US" altLang="zh-TW" b="0" dirty="0"/>
              <a:t>t</a:t>
            </a:r>
            <a:r>
              <a:rPr lang="zh-TW" altLang="en-US" b="0" dirty="0"/>
              <a:t>個特徵向量時，我們只能看到第</a:t>
            </a:r>
            <a:r>
              <a:rPr lang="en-US" altLang="zh-TW" b="0" dirty="0"/>
              <a:t>t-1</a:t>
            </a:r>
            <a:r>
              <a:rPr lang="zh-TW" altLang="en-US" b="0" dirty="0"/>
              <a:t>及其之前的解碼結果，論文中把這種情況下的</a:t>
            </a:r>
            <a:r>
              <a:rPr lang="en-US" altLang="zh-TW" b="0" dirty="0"/>
              <a:t>multi-head attention</a:t>
            </a:r>
            <a:r>
              <a:rPr lang="zh-TW" altLang="en-US" b="0" dirty="0"/>
              <a:t>叫做</a:t>
            </a:r>
            <a:r>
              <a:rPr lang="en-US" altLang="zh-TW" b="0" dirty="0"/>
              <a:t>masked multi-head attention</a:t>
            </a:r>
            <a:r>
              <a:rPr lang="zh-TW" altLang="en-US" b="0" dirty="0"/>
              <a:t>。</a:t>
            </a:r>
            <a:endParaRPr lang="en-US" altLang="zh-TW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Encoder-Decoder Attention</a:t>
            </a:r>
            <a:r>
              <a:rPr lang="zh-TW" altLang="en-US" dirty="0"/>
              <a:t>：當前翻譯和編碼的特徵向量之間的關係。</a:t>
            </a:r>
            <a:endParaRPr lang="en-US" altLang="zh-TW" b="0" dirty="0"/>
          </a:p>
          <a:p>
            <a:endParaRPr lang="en-US" altLang="zh-TW" b="0" dirty="0"/>
          </a:p>
          <a:p>
            <a:r>
              <a:rPr lang="zh-TW" altLang="en-US" dirty="0"/>
              <a:t>截止目前為止，我們介紹的</a:t>
            </a:r>
            <a:r>
              <a:rPr lang="en-US" altLang="zh-TW" dirty="0"/>
              <a:t>Transformer</a:t>
            </a:r>
            <a:r>
              <a:rPr lang="zh-TW" altLang="en-US" dirty="0"/>
              <a:t>模型並沒有捕捉順序序列的能力，為了解決這個問題，論文中在編碼詞向量時引入了位置編碼（</a:t>
            </a:r>
            <a:r>
              <a:rPr lang="en-US" altLang="zh-TW" dirty="0"/>
              <a:t>Position Embedding</a:t>
            </a:r>
            <a:r>
              <a:rPr lang="zh-TW" altLang="en-US" dirty="0"/>
              <a:t>）的特徵。具體地說，位置編碼會在詞向量中加入了單詞的位置信息，這樣</a:t>
            </a:r>
            <a:r>
              <a:rPr lang="en-US" altLang="zh-TW" dirty="0"/>
              <a:t>Transformer</a:t>
            </a:r>
            <a:r>
              <a:rPr lang="zh-TW" altLang="en-US" dirty="0"/>
              <a:t>就能區分不同位置的單詞了。那麼怎麼編碼這個位置信息呢？常見的模式有：</a:t>
            </a:r>
            <a:r>
              <a:rPr lang="en-US" altLang="zh-TW" dirty="0"/>
              <a:t>a. </a:t>
            </a:r>
            <a:r>
              <a:rPr lang="zh-TW" altLang="en-US" dirty="0"/>
              <a:t>根據數據學習；</a:t>
            </a:r>
            <a:r>
              <a:rPr lang="en-US" altLang="zh-TW" dirty="0"/>
              <a:t>b. </a:t>
            </a:r>
            <a:r>
              <a:rPr lang="zh-TW" altLang="en-US" dirty="0"/>
              <a:t>自己設計編碼規則。在這裡作者採用了第二種方式。除了單詞的絕對位置，單詞的相對位置也非常重要。表明位置</a:t>
            </a:r>
            <a:r>
              <a:rPr lang="en-US" altLang="zh-TW" dirty="0" err="1"/>
              <a:t>p+k</a:t>
            </a:r>
            <a:r>
              <a:rPr lang="zh-TW" altLang="en-US" dirty="0"/>
              <a:t>的位置向量可以表示為位置</a:t>
            </a:r>
            <a:r>
              <a:rPr lang="en-US" altLang="zh-TW" dirty="0"/>
              <a:t>p</a:t>
            </a:r>
            <a:r>
              <a:rPr lang="zh-TW" altLang="en-US" dirty="0"/>
              <a:t>的特徵向量的線性變化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3B42-D1E1-47CB-A9E4-A63D9C533E9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494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/>
              <a:t>BERT Transformers </a:t>
            </a:r>
            <a:r>
              <a:rPr lang="zh-TW" altLang="en-US" b="0" dirty="0"/>
              <a:t>出自</a:t>
            </a:r>
            <a:r>
              <a:rPr lang="en-US" altLang="zh-TW" b="0" dirty="0"/>
              <a:t>《Attention is all</a:t>
            </a:r>
            <a:r>
              <a:rPr lang="en-US" altLang="zh-TW" b="0" baseline="0" dirty="0"/>
              <a:t> </a:t>
            </a:r>
            <a:r>
              <a:rPr lang="en-US" altLang="zh-TW" b="0" dirty="0"/>
              <a:t>you </a:t>
            </a:r>
            <a:r>
              <a:rPr lang="en-US" altLang="zh-TW" b="0" dirty="0" err="1"/>
              <a:t>need》Vaswani</a:t>
            </a:r>
            <a:r>
              <a:rPr lang="en-US" altLang="zh-TW" b="0" baseline="0" dirty="0"/>
              <a:t> et al</a:t>
            </a:r>
            <a:r>
              <a:rPr lang="en-US" altLang="zh-TW" b="0" dirty="0"/>
              <a:t>. (NIPS2017)</a:t>
            </a:r>
          </a:p>
          <a:p>
            <a:endParaRPr lang="en-US" altLang="zh-TW" dirty="0"/>
          </a:p>
          <a:p>
            <a:r>
              <a:rPr lang="zh-TW" altLang="en-US" dirty="0"/>
              <a:t>採用了</a:t>
            </a:r>
            <a:r>
              <a:rPr lang="en-US" altLang="zh-TW" dirty="0"/>
              <a:t>Transformer Encoder</a:t>
            </a:r>
            <a:r>
              <a:rPr lang="zh-TW" altLang="en-US" dirty="0"/>
              <a:t>，每個時刻的</a:t>
            </a:r>
            <a:r>
              <a:rPr lang="en-US" altLang="zh-TW" dirty="0"/>
              <a:t>Attention</a:t>
            </a:r>
            <a:r>
              <a:rPr lang="zh-TW" altLang="en-US" dirty="0"/>
              <a:t>計算都能夠得到全部時刻的輸入。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3B42-D1E1-47CB-A9E4-A63D9C533E9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025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150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57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390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184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6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96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247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638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722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32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62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12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83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478AB-46AF-41C8-B889-21F330B8AF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8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/>
              <a:t>BERT Transformers </a:t>
            </a:r>
            <a:r>
              <a:rPr lang="zh-TW" altLang="en-US" b="0" dirty="0"/>
              <a:t>出自</a:t>
            </a:r>
            <a:r>
              <a:rPr lang="en-US" altLang="zh-TW" b="0" dirty="0"/>
              <a:t>《Attention is all</a:t>
            </a:r>
            <a:r>
              <a:rPr lang="en-US" altLang="zh-TW" b="0" baseline="0" dirty="0"/>
              <a:t> </a:t>
            </a:r>
            <a:r>
              <a:rPr lang="en-US" altLang="zh-TW" b="0" dirty="0"/>
              <a:t>you </a:t>
            </a:r>
            <a:r>
              <a:rPr lang="en-US" altLang="zh-TW" b="0" dirty="0" err="1"/>
              <a:t>need》Vaswani</a:t>
            </a:r>
            <a:r>
              <a:rPr lang="en-US" altLang="zh-TW" b="0" baseline="0" dirty="0"/>
              <a:t> et al</a:t>
            </a:r>
            <a:r>
              <a:rPr lang="en-US" altLang="zh-TW" b="0" dirty="0"/>
              <a:t>. (NIPS2017)</a:t>
            </a:r>
          </a:p>
          <a:p>
            <a:endParaRPr lang="en-US" altLang="zh-TW" b="0" dirty="0"/>
          </a:p>
          <a:p>
            <a:r>
              <a:rPr lang="en-US" altLang="zh-TW" b="0" dirty="0"/>
              <a:t>2015</a:t>
            </a:r>
            <a:r>
              <a:rPr lang="zh-TW" altLang="en-US" b="0" dirty="0"/>
              <a:t>年，</a:t>
            </a:r>
            <a:r>
              <a:rPr lang="en-US" altLang="zh-TW" b="0" dirty="0" err="1"/>
              <a:t>Bahdanau</a:t>
            </a:r>
            <a:r>
              <a:rPr lang="zh-TW" altLang="en-US" b="0" dirty="0"/>
              <a:t>等人在論文</a:t>
            </a:r>
            <a:r>
              <a:rPr lang="en-US" altLang="zh-TW" b="0" dirty="0"/>
              <a:t>《Neural Machine Translation by Jointly Learning to Align and Translate》</a:t>
            </a:r>
            <a:r>
              <a:rPr lang="zh-TW" altLang="en-US" b="0" dirty="0"/>
              <a:t>中，將</a:t>
            </a:r>
            <a:r>
              <a:rPr lang="en-US" altLang="zh-TW" b="0" dirty="0"/>
              <a:t>attention</a:t>
            </a:r>
            <a:r>
              <a:rPr lang="zh-TW" altLang="en-US" b="0" dirty="0"/>
              <a:t>機制首次應用在</a:t>
            </a:r>
            <a:r>
              <a:rPr lang="en-US" altLang="zh-TW" b="0" dirty="0" err="1"/>
              <a:t>nlp</a:t>
            </a:r>
            <a:r>
              <a:rPr lang="zh-TW" altLang="en-US" b="0" dirty="0"/>
              <a:t>領域，其採用</a:t>
            </a:r>
            <a:r>
              <a:rPr lang="en-US" altLang="zh-TW" b="0" dirty="0"/>
              <a:t>Seq2Seq+Attention</a:t>
            </a:r>
            <a:r>
              <a:rPr lang="zh-TW" altLang="en-US" b="0" dirty="0"/>
              <a:t>模型來進行機器翻譯，並且得到了效果的提升。</a:t>
            </a:r>
            <a:endParaRPr lang="en-US" altLang="zh-TW" b="0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3B42-D1E1-47CB-A9E4-A63D9C533E9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2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3B42-D1E1-47CB-A9E4-A63D9C533E9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12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Transformer</a:t>
            </a:r>
            <a:r>
              <a:rPr lang="zh-TW" altLang="en-US" dirty="0"/>
              <a:t>由且僅由</a:t>
            </a:r>
            <a:r>
              <a:rPr lang="en-US" altLang="zh-TW" dirty="0"/>
              <a:t>self-</a:t>
            </a:r>
            <a:r>
              <a:rPr lang="en-US" altLang="zh-TW" dirty="0" err="1"/>
              <a:t>Attenion</a:t>
            </a:r>
            <a:r>
              <a:rPr lang="zh-TW" altLang="en-US" dirty="0"/>
              <a:t>和</a:t>
            </a:r>
            <a:r>
              <a:rPr lang="en-US" altLang="zh-TW" dirty="0"/>
              <a:t>Feed Forward Neural Network</a:t>
            </a:r>
            <a:r>
              <a:rPr lang="zh-TW" altLang="en-US" dirty="0"/>
              <a:t>組成。一個基於</a:t>
            </a:r>
            <a:r>
              <a:rPr lang="en-US" altLang="zh-TW" dirty="0"/>
              <a:t>Transformer</a:t>
            </a:r>
            <a:r>
              <a:rPr lang="zh-TW" altLang="en-US" dirty="0"/>
              <a:t>的可訓練的神經網絡可以通過堆疊</a:t>
            </a:r>
            <a:r>
              <a:rPr lang="en-US" altLang="zh-TW" dirty="0"/>
              <a:t>Transformer</a:t>
            </a:r>
            <a:r>
              <a:rPr lang="zh-TW" altLang="en-US" dirty="0"/>
              <a:t>的形式進行搭建，作者的實驗是通過搭建編碼器和解碼器各</a:t>
            </a:r>
            <a:r>
              <a:rPr lang="en-US" altLang="zh-TW" dirty="0"/>
              <a:t>6</a:t>
            </a:r>
            <a:r>
              <a:rPr lang="zh-TW" altLang="en-US" dirty="0"/>
              <a:t>層，總共</a:t>
            </a:r>
            <a:r>
              <a:rPr lang="en-US" altLang="zh-TW" dirty="0"/>
              <a:t>12</a:t>
            </a:r>
            <a:r>
              <a:rPr lang="zh-TW" altLang="en-US" dirty="0"/>
              <a:t>層的</a:t>
            </a:r>
            <a:r>
              <a:rPr lang="en-US" altLang="zh-TW" dirty="0"/>
              <a:t>Encoder-Decoder</a:t>
            </a:r>
          </a:p>
          <a:p>
            <a:endParaRPr lang="en-US" altLang="zh-TW" dirty="0"/>
          </a:p>
          <a:p>
            <a:r>
              <a:rPr lang="en-US" altLang="zh-TW" dirty="0"/>
              <a:t>Self-Attention</a:t>
            </a:r>
            <a:r>
              <a:rPr lang="zh-TW" altLang="en-US" dirty="0"/>
              <a:t>：當前翻譯和已經翻譯的前文之間的關係；</a:t>
            </a:r>
            <a:endParaRPr lang="en-US" altLang="zh-TW" dirty="0"/>
          </a:p>
          <a:p>
            <a:r>
              <a:rPr lang="en-US" altLang="zh-TW" dirty="0"/>
              <a:t>Encoder-Decoder Attention</a:t>
            </a:r>
            <a:r>
              <a:rPr lang="zh-TW" altLang="en-US" dirty="0"/>
              <a:t>：當前翻譯和編碼的特徵向量之間的關係。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全連接有兩層，第一層的激活函數是</a:t>
            </a:r>
            <a:r>
              <a:rPr lang="en-US" altLang="zh-TW" dirty="0" err="1"/>
              <a:t>ReLU</a:t>
            </a:r>
            <a:r>
              <a:rPr lang="zh-TW" altLang="en-US" dirty="0"/>
              <a:t>，第二層是一個線性激活函數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採用了</a:t>
            </a:r>
            <a:r>
              <a:rPr lang="en-US" altLang="zh-TW" dirty="0"/>
              <a:t>Transformer Encoder</a:t>
            </a:r>
            <a:r>
              <a:rPr lang="zh-TW" altLang="en-US" dirty="0"/>
              <a:t>，每個時刻的</a:t>
            </a:r>
            <a:r>
              <a:rPr lang="en-US" altLang="zh-TW" dirty="0"/>
              <a:t>Attention</a:t>
            </a:r>
            <a:r>
              <a:rPr lang="zh-TW" altLang="en-US" dirty="0"/>
              <a:t>計算都能夠得到全部時刻的輸入。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3B42-D1E1-47CB-A9E4-A63D9C533E9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4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3B42-D1E1-47CB-A9E4-A63D9C533E9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71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7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1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9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5B4AA39-FEE5-480E-84A6-BD23720CC9AE}"/>
              </a:ext>
            </a:extLst>
          </p:cNvPr>
          <p:cNvGrpSpPr/>
          <p:nvPr userDrawn="1"/>
        </p:nvGrpSpPr>
        <p:grpSpPr>
          <a:xfrm>
            <a:off x="-426781" y="182011"/>
            <a:ext cx="9938562" cy="6802772"/>
            <a:chOff x="-569041" y="182011"/>
            <a:chExt cx="13251416" cy="680277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404F5BB-EC3D-4289-A593-900ADE7C0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4" t="32181" r="3105" b="30236"/>
            <a:stretch/>
          </p:blipFill>
          <p:spPr>
            <a:xfrm>
              <a:off x="-569041" y="182011"/>
              <a:ext cx="1330343" cy="132397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07A5785-B52B-4075-9885-7615FF325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3" t="69798" r="48264" b="686"/>
            <a:stretch/>
          </p:blipFill>
          <p:spPr>
            <a:xfrm>
              <a:off x="11393294" y="5924550"/>
              <a:ext cx="1289081" cy="1060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0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1"/>
            <a:ext cx="9144000" cy="88968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889686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203819"/>
            <a:ext cx="2990335" cy="6858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1" hasCustomPrompt="1"/>
          </p:nvPr>
        </p:nvSpPr>
        <p:spPr>
          <a:xfrm>
            <a:off x="1111170" y="2025572"/>
            <a:ext cx="7031620" cy="1562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dirty="0"/>
              <a:t>点击添加图片</a:t>
            </a:r>
          </a:p>
        </p:txBody>
      </p:sp>
    </p:spTree>
    <p:extLst>
      <p:ext uri="{BB962C8B-B14F-4D97-AF65-F5344CB8AC3E}">
        <p14:creationId xmlns:p14="http://schemas.microsoft.com/office/powerpoint/2010/main" val="26108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1"/>
            <a:ext cx="9144000" cy="88968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0" y="203819"/>
            <a:ext cx="2990335" cy="6858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2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4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6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5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8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2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1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0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9341291F-D014-4DD1-AA44-ED90B8D6AE2D}"/>
              </a:ext>
            </a:extLst>
          </p:cNvPr>
          <p:cNvGrpSpPr/>
          <p:nvPr userDrawn="1"/>
        </p:nvGrpSpPr>
        <p:grpSpPr>
          <a:xfrm>
            <a:off x="-426781" y="182011"/>
            <a:ext cx="9938562" cy="6802772"/>
            <a:chOff x="-569041" y="182011"/>
            <a:chExt cx="13251416" cy="680277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9B432F75-CD45-47B5-BC74-FFDFC924B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4" t="32181" r="3105" b="30236"/>
            <a:stretch/>
          </p:blipFill>
          <p:spPr>
            <a:xfrm>
              <a:off x="-569041" y="182011"/>
              <a:ext cx="1330343" cy="1323975"/>
            </a:xfrm>
            <a:prstGeom prst="rect">
              <a:avLst/>
            </a:prstGeom>
          </p:spPr>
        </p:pic>
        <p:pic>
          <p:nvPicPr>
            <p:cNvPr id="10" name="图片 4">
              <a:extLst>
                <a:ext uri="{FF2B5EF4-FFF2-40B4-BE49-F238E27FC236}">
                  <a16:creationId xmlns:a16="http://schemas.microsoft.com/office/drawing/2014/main" id="{9F38D0DB-3627-4AED-9EAC-C9F2A4C05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3" t="69798" r="48264" b="686"/>
            <a:stretch/>
          </p:blipFill>
          <p:spPr>
            <a:xfrm>
              <a:off x="11393294" y="5924550"/>
              <a:ext cx="1289081" cy="1060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1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533FF418-B74C-4B03-B89D-FC39B38BCF37}"/>
              </a:ext>
            </a:extLst>
          </p:cNvPr>
          <p:cNvSpPr/>
          <p:nvPr/>
        </p:nvSpPr>
        <p:spPr>
          <a:xfrm rot="5784443" flipV="1">
            <a:off x="3356856" y="-14876"/>
            <a:ext cx="2627902" cy="6454059"/>
          </a:xfrm>
          <a:prstGeom prst="frame">
            <a:avLst>
              <a:gd name="adj1" fmla="val 0"/>
            </a:avLst>
          </a:prstGeom>
          <a:solidFill>
            <a:srgbClr val="FEAC22"/>
          </a:solidFill>
          <a:ln>
            <a:solidFill>
              <a:srgbClr val="F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DD15B0DC-73CC-4617-819C-1ACFB116ED0B}"/>
              </a:ext>
            </a:extLst>
          </p:cNvPr>
          <p:cNvSpPr/>
          <p:nvPr/>
        </p:nvSpPr>
        <p:spPr>
          <a:xfrm>
            <a:off x="2126008" y="573369"/>
            <a:ext cx="4896601" cy="5122985"/>
          </a:xfrm>
          <a:prstGeom prst="diamond">
            <a:avLst/>
          </a:prstGeom>
          <a:solidFill>
            <a:srgbClr val="FE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D30E6E-C3CD-4389-9872-60E9855B3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t="70793" r="49076" b="686"/>
          <a:stretch/>
        </p:blipFill>
        <p:spPr>
          <a:xfrm rot="411943">
            <a:off x="2333638" y="1142047"/>
            <a:ext cx="4222617" cy="43780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E2DBB2-160D-4F20-989C-5489F21FB5FF}"/>
              </a:ext>
            </a:extLst>
          </p:cNvPr>
          <p:cNvSpPr txBox="1"/>
          <p:nvPr/>
        </p:nvSpPr>
        <p:spPr>
          <a:xfrm>
            <a:off x="1330030" y="1983352"/>
            <a:ext cx="6483939" cy="24536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1000" sy="101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sz="5625" dirty="0">
              <a:solidFill>
                <a:srgbClr val="595959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7C9920-4A87-42AD-B41A-982B26F0B8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7" r="80284" b="25384"/>
          <a:stretch/>
        </p:blipFill>
        <p:spPr>
          <a:xfrm>
            <a:off x="-237581" y="3324293"/>
            <a:ext cx="493790" cy="4996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7B840DF-B1A8-4B1E-BE9E-4A990895B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5211573" y="4532374"/>
            <a:ext cx="2208151" cy="16415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0F8B0FE-3A1C-49D5-8A91-0A75FD73EC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4" t="32181" r="3105" b="30236"/>
          <a:stretch/>
        </p:blipFill>
        <p:spPr>
          <a:xfrm>
            <a:off x="7674232" y="476714"/>
            <a:ext cx="2432875" cy="24212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90F1FF-A036-45E0-A4E1-240D172E39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 t="3426" r="24313" b="38025"/>
          <a:stretch/>
        </p:blipFill>
        <p:spPr>
          <a:xfrm rot="19695365">
            <a:off x="1487172" y="4547666"/>
            <a:ext cx="1184551" cy="1092521"/>
          </a:xfrm>
          <a:prstGeom prst="rect">
            <a:avLst/>
          </a:prstGeom>
        </p:spPr>
      </p:pic>
      <p:sp>
        <p:nvSpPr>
          <p:cNvPr id="14" name="图文框 13">
            <a:extLst>
              <a:ext uri="{FF2B5EF4-FFF2-40B4-BE49-F238E27FC236}">
                <a16:creationId xmlns:a16="http://schemas.microsoft.com/office/drawing/2014/main" id="{ADD41AF1-F42C-4FD0-B837-CA0C4948FA23}"/>
              </a:ext>
            </a:extLst>
          </p:cNvPr>
          <p:cNvSpPr/>
          <p:nvPr/>
        </p:nvSpPr>
        <p:spPr>
          <a:xfrm rot="2700000" flipV="1">
            <a:off x="8009872" y="3268839"/>
            <a:ext cx="382130" cy="382130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66A4B9C-7ADB-4192-943F-803168D551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-68460" y="1026727"/>
            <a:ext cx="1286813" cy="9566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0484F16-D23E-4911-B7DA-8224C70CCE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>
            <a:off x="-115104" y="4532373"/>
            <a:ext cx="1490885" cy="16415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4A167A4-4C0A-44C9-9629-8691E3E44C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7" r="80284" b="25384"/>
          <a:stretch/>
        </p:blipFill>
        <p:spPr>
          <a:xfrm>
            <a:off x="8024312" y="5181871"/>
            <a:ext cx="353249" cy="3574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BF0E21E-DA44-4A91-8C3E-9FD7D0E7A1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7" r="80284" b="25384"/>
          <a:stretch/>
        </p:blipFill>
        <p:spPr>
          <a:xfrm>
            <a:off x="1738974" y="46429"/>
            <a:ext cx="1361467" cy="13774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F5C0A0C-2A99-4067-B9C2-C02B668EBD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69798" r="48264" b="686"/>
          <a:stretch/>
        </p:blipFill>
        <p:spPr>
          <a:xfrm>
            <a:off x="6205558" y="1115013"/>
            <a:ext cx="1391699" cy="11446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7B9972B-E9C9-4BE7-87E6-50D56A1EFF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7" r="80284" b="25384"/>
          <a:stretch/>
        </p:blipFill>
        <p:spPr>
          <a:xfrm>
            <a:off x="3417462" y="5652896"/>
            <a:ext cx="514970" cy="52103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E4CA8DA-7BE7-48FD-8402-43CB287AF127}"/>
              </a:ext>
            </a:extLst>
          </p:cNvPr>
          <p:cNvSpPr/>
          <p:nvPr/>
        </p:nvSpPr>
        <p:spPr>
          <a:xfrm>
            <a:off x="1403503" y="2500549"/>
            <a:ext cx="6336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A Recurrent BERT-based Model</a:t>
            </a:r>
          </a:p>
          <a:p>
            <a:pPr algn="ctr"/>
            <a:r>
              <a:rPr lang="en-US" altLang="zh-CN" sz="3200" b="1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for</a:t>
            </a:r>
          </a:p>
          <a:p>
            <a:pPr algn="ctr"/>
            <a:r>
              <a:rPr lang="en-US" altLang="zh-CN" sz="3200" b="1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Question Generation</a:t>
            </a:r>
            <a:endParaRPr lang="zh-CN" altLang="en-US" sz="3200" b="1" dirty="0">
              <a:solidFill>
                <a:srgbClr val="595959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EE48F2-395A-4DAF-8606-0D3C89671531}"/>
              </a:ext>
            </a:extLst>
          </p:cNvPr>
          <p:cNvSpPr/>
          <p:nvPr/>
        </p:nvSpPr>
        <p:spPr>
          <a:xfrm>
            <a:off x="5159806" y="4578339"/>
            <a:ext cx="2666892" cy="1538883"/>
          </a:xfrm>
          <a:prstGeom prst="rect">
            <a:avLst/>
          </a:prstGeom>
          <a:solidFill>
            <a:srgbClr val="F3F8F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</a:pPr>
            <a:r>
              <a:rPr lang="en" altLang="zh-TW" sz="1600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Source : </a:t>
            </a:r>
            <a:r>
              <a:rPr lang="en-US" altLang="zh-TW" sz="1600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ACL</a:t>
            </a:r>
            <a:r>
              <a:rPr lang="en" altLang="zh-TW" sz="1600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 2019</a:t>
            </a:r>
          </a:p>
          <a:p>
            <a:pPr>
              <a:lnSpc>
                <a:spcPct val="150000"/>
              </a:lnSpc>
              <a:buClr>
                <a:srgbClr val="E24848"/>
              </a:buClr>
            </a:pPr>
            <a:r>
              <a:rPr lang="en" altLang="zh-TW" sz="1600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Speaker : Ya-Fang, Hsiao</a:t>
            </a:r>
          </a:p>
          <a:p>
            <a:pPr>
              <a:lnSpc>
                <a:spcPct val="150000"/>
              </a:lnSpc>
              <a:buClr>
                <a:srgbClr val="E24848"/>
              </a:buClr>
            </a:pPr>
            <a:r>
              <a:rPr lang="en" altLang="zh-TW" sz="1600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Advisor : Jia-Ling, Koh</a:t>
            </a:r>
          </a:p>
          <a:p>
            <a:pPr>
              <a:lnSpc>
                <a:spcPct val="150000"/>
              </a:lnSpc>
              <a:buClr>
                <a:srgbClr val="E24848"/>
              </a:buClr>
            </a:pPr>
            <a:r>
              <a:rPr lang="en" altLang="zh-TW" sz="1600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Date : 2020/03/09</a:t>
            </a:r>
            <a:endParaRPr lang="zh-CN" altLang="en-US" sz="1600" dirty="0">
              <a:solidFill>
                <a:srgbClr val="595959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81" y="2978541"/>
            <a:ext cx="2996565" cy="35599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006" y="5033927"/>
            <a:ext cx="6310993" cy="159047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62272" y="213557"/>
            <a:ext cx="3929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i="1" dirty="0">
                <a:latin typeface="Garamond" panose="02020404030301010803" pitchFamily="18" charset="0"/>
              </a:rPr>
              <a:t>《Attention is all you need》</a:t>
            </a:r>
          </a:p>
          <a:p>
            <a:r>
              <a:rPr lang="zh-TW" altLang="en-US" sz="2200" i="1" dirty="0">
                <a:latin typeface="Garamond" panose="02020404030301010803" pitchFamily="18" charset="0"/>
              </a:rPr>
              <a:t>   </a:t>
            </a:r>
            <a:r>
              <a:rPr lang="en-US" altLang="zh-TW" sz="2200" i="1" dirty="0">
                <a:latin typeface="Garamond" panose="02020404030301010803" pitchFamily="18" charset="0"/>
              </a:rPr>
              <a:t>	</a:t>
            </a:r>
            <a:r>
              <a:rPr lang="en-US" altLang="zh-TW" sz="2200" i="1" dirty="0" err="1">
                <a:latin typeface="Garamond" panose="02020404030301010803" pitchFamily="18" charset="0"/>
              </a:rPr>
              <a:t>Vaswani</a:t>
            </a:r>
            <a:r>
              <a:rPr lang="en-US" altLang="zh-TW" sz="2200" i="1" dirty="0">
                <a:latin typeface="Garamond" panose="02020404030301010803" pitchFamily="18" charset="0"/>
              </a:rPr>
              <a:t> et al. (NIPS2017)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6202" y="227331"/>
            <a:ext cx="318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Transformers</a:t>
            </a:r>
            <a:endParaRPr lang="zh-TW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2703" y="966187"/>
            <a:ext cx="35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Self-Attention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004" y="1150307"/>
            <a:ext cx="3048410" cy="37549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86490" y="6227739"/>
            <a:ext cx="1543704" cy="312896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16429" y="5667521"/>
            <a:ext cx="1211035" cy="916058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634593" y="5072524"/>
            <a:ext cx="1758042" cy="1034362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50595" y="5098529"/>
            <a:ext cx="943520" cy="453185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263650" y="6218010"/>
            <a:ext cx="867730" cy="434318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14821" y="4587440"/>
            <a:ext cx="1399727" cy="453185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833005" y="5829163"/>
            <a:ext cx="1322615" cy="434318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815251" y="4089186"/>
            <a:ext cx="1212214" cy="453185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982031" y="5394844"/>
            <a:ext cx="929162" cy="965135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217979" y="3566157"/>
            <a:ext cx="1280291" cy="453185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083055" y="3992890"/>
            <a:ext cx="415216" cy="2545620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01381" y="1403688"/>
            <a:ext cx="2527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Garamond" panose="02020404030301010803" pitchFamily="18" charset="0"/>
              </a:rPr>
              <a:t>query (to match others)</a:t>
            </a:r>
            <a:endParaRPr lang="zh-TW" altLang="en-US" sz="2000" dirty="0">
              <a:latin typeface="Garamond" panose="02020404030301010803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40536" y="2861557"/>
            <a:ext cx="2152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Garamond" panose="02020404030301010803" pitchFamily="18" charset="0"/>
              </a:rPr>
              <a:t>key (to be matched)</a:t>
            </a:r>
            <a:endParaRPr lang="zh-TW" altLang="en-US" sz="2000" dirty="0">
              <a:latin typeface="Garamond" panose="02020404030301010803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40536" y="4173039"/>
            <a:ext cx="264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Garamond" panose="02020404030301010803" pitchFamily="18" charset="0"/>
              </a:rPr>
              <a:t>information to be extracted</a:t>
            </a:r>
            <a:endParaRPr lang="zh-TW" alt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62272" y="213557"/>
            <a:ext cx="3929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i="1" dirty="0">
                <a:latin typeface="Garamond" panose="02020404030301010803" pitchFamily="18" charset="0"/>
              </a:rPr>
              <a:t>《Attention is all you need》</a:t>
            </a:r>
          </a:p>
          <a:p>
            <a:r>
              <a:rPr lang="zh-TW" altLang="en-US" sz="2200" i="1" dirty="0">
                <a:latin typeface="Garamond" panose="02020404030301010803" pitchFamily="18" charset="0"/>
              </a:rPr>
              <a:t>   </a:t>
            </a:r>
            <a:r>
              <a:rPr lang="en-US" altLang="zh-TW" sz="2200" i="1" dirty="0">
                <a:latin typeface="Garamond" panose="02020404030301010803" pitchFamily="18" charset="0"/>
              </a:rPr>
              <a:t>	</a:t>
            </a:r>
            <a:r>
              <a:rPr lang="en-US" altLang="zh-TW" sz="2200" i="1" dirty="0" err="1">
                <a:latin typeface="Garamond" panose="02020404030301010803" pitchFamily="18" charset="0"/>
              </a:rPr>
              <a:t>Vaswani</a:t>
            </a:r>
            <a:r>
              <a:rPr lang="en-US" altLang="zh-TW" sz="2200" i="1" dirty="0">
                <a:latin typeface="Garamond" panose="02020404030301010803" pitchFamily="18" charset="0"/>
              </a:rPr>
              <a:t> et al. (NIPS2017)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6202" y="227331"/>
            <a:ext cx="318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Transformers</a:t>
            </a:r>
            <a:endParaRPr lang="zh-TW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2703" y="966187"/>
            <a:ext cx="35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Multi-Head Attention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599" y="1581932"/>
            <a:ext cx="7023679" cy="439153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2" y="2563707"/>
            <a:ext cx="2997888" cy="4121334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979110" y="1556765"/>
            <a:ext cx="5017308" cy="1350941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299573" y="5176982"/>
            <a:ext cx="2605048" cy="585464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3299940" y="1559397"/>
            <a:ext cx="1367999" cy="4414066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299573" y="4966283"/>
            <a:ext cx="2605048" cy="210699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840448" y="1795243"/>
            <a:ext cx="1195490" cy="3967203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266125" y="4245999"/>
            <a:ext cx="2688829" cy="804662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6208447" y="1971413"/>
            <a:ext cx="831101" cy="3791033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1014591" y="3641150"/>
            <a:ext cx="982008" cy="478528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7254003" y="2255628"/>
            <a:ext cx="598092" cy="2795034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1093636" y="3098788"/>
            <a:ext cx="809499" cy="374447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7945558" y="3286011"/>
            <a:ext cx="1074719" cy="732316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7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76202" y="227331"/>
            <a:ext cx="318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Transformers</a:t>
            </a:r>
            <a:endParaRPr lang="zh-TW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9" y="227331"/>
            <a:ext cx="4647665" cy="6630669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4562272" y="213557"/>
            <a:ext cx="3929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i="1" dirty="0">
                <a:latin typeface="Garamond" panose="02020404030301010803" pitchFamily="18" charset="0"/>
              </a:rPr>
              <a:t>《Attention is all you need》</a:t>
            </a:r>
          </a:p>
          <a:p>
            <a:r>
              <a:rPr lang="zh-TW" altLang="en-US" sz="2200" i="1" dirty="0">
                <a:latin typeface="Garamond" panose="02020404030301010803" pitchFamily="18" charset="0"/>
              </a:rPr>
              <a:t>   </a:t>
            </a:r>
            <a:r>
              <a:rPr lang="en-US" altLang="zh-TW" sz="2200" i="1" dirty="0">
                <a:latin typeface="Garamond" panose="02020404030301010803" pitchFamily="18" charset="0"/>
              </a:rPr>
              <a:t>	</a:t>
            </a:r>
            <a:r>
              <a:rPr lang="en-US" altLang="zh-TW" sz="2200" i="1" dirty="0" err="1">
                <a:latin typeface="Garamond" panose="02020404030301010803" pitchFamily="18" charset="0"/>
              </a:rPr>
              <a:t>Vaswani</a:t>
            </a:r>
            <a:r>
              <a:rPr lang="en-US" altLang="zh-TW" sz="2200" i="1" dirty="0">
                <a:latin typeface="Garamond" panose="02020404030301010803" pitchFamily="18" charset="0"/>
              </a:rPr>
              <a:t> et al. (NIPS2017)</a:t>
            </a:r>
          </a:p>
        </p:txBody>
      </p:sp>
    </p:spTree>
    <p:extLst>
      <p:ext uri="{BB962C8B-B14F-4D97-AF65-F5344CB8AC3E}">
        <p14:creationId xmlns:p14="http://schemas.microsoft.com/office/powerpoint/2010/main" val="40206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9" r="51456"/>
          <a:stretch/>
        </p:blipFill>
        <p:spPr>
          <a:xfrm>
            <a:off x="715639" y="2675965"/>
            <a:ext cx="2256161" cy="4182035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3762096" y="1152783"/>
            <a:ext cx="4837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latin typeface="Garamond" panose="02020404030301010803" pitchFamily="18" charset="0"/>
              </a:rPr>
              <a:t>BERT</a:t>
            </a:r>
            <a:r>
              <a:rPr lang="en-US" altLang="zh-TW" sz="2200" baseline="-25000" dirty="0">
                <a:latin typeface="Garamond" panose="02020404030301010803" pitchFamily="18" charset="0"/>
              </a:rPr>
              <a:t>BASE</a:t>
            </a:r>
          </a:p>
          <a:p>
            <a:r>
              <a:rPr lang="en-US" altLang="zh-TW" sz="2200" dirty="0">
                <a:latin typeface="Garamond" panose="02020404030301010803" pitchFamily="18" charset="0"/>
              </a:rPr>
              <a:t>(L=12, H=768, A=12, Parameters=110M)</a:t>
            </a:r>
            <a:endParaRPr lang="zh-TW" altLang="en-US" sz="2200" baseline="-25000" dirty="0">
              <a:latin typeface="Garamond" panose="020204040303010108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62096" y="2001796"/>
            <a:ext cx="4970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latin typeface="Garamond" panose="02020404030301010803" pitchFamily="18" charset="0"/>
              </a:rPr>
              <a:t>BERT</a:t>
            </a:r>
            <a:r>
              <a:rPr lang="en-US" altLang="zh-TW" sz="2200" baseline="-25000" dirty="0">
                <a:latin typeface="Garamond" panose="02020404030301010803" pitchFamily="18" charset="0"/>
              </a:rPr>
              <a:t>LARGE</a:t>
            </a:r>
          </a:p>
          <a:p>
            <a:r>
              <a:rPr lang="en-US" altLang="zh-TW" sz="2200" dirty="0">
                <a:latin typeface="Garamond" panose="02020404030301010803" pitchFamily="18" charset="0"/>
              </a:rPr>
              <a:t>(L=24, H=1024, A=16, Parameters=340M)</a:t>
            </a:r>
            <a:endParaRPr lang="zh-TW" altLang="en-US" sz="2200" baseline="-25000" dirty="0">
              <a:latin typeface="Garamond" panose="02020404030301010803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515" y="3110841"/>
            <a:ext cx="2409378" cy="33122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800" y="3736524"/>
            <a:ext cx="36306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L</a:t>
            </a:r>
            <a:endParaRPr lang="zh-TW" altLang="en-US" sz="2200" b="1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38089" y="4618773"/>
            <a:ext cx="40930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A</a:t>
            </a:r>
            <a:endParaRPr lang="zh-TW" altLang="en-US" sz="2200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44906" y="3070500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rgbClr val="C00000"/>
                </a:solidFill>
                <a:latin typeface="Garamond" panose="02020404030301010803" pitchFamily="18" charset="0"/>
              </a:rPr>
              <a:t>4H</a:t>
            </a:r>
            <a:endParaRPr lang="zh-TW" altLang="en-US" sz="2200" b="1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0978" y="213884"/>
            <a:ext cx="161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BERT</a:t>
            </a:r>
            <a:endParaRPr lang="zh-TW" altLang="en-US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676704" y="138977"/>
            <a:ext cx="473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b="1" dirty="0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en-US" altLang="zh-TW" sz="2300" dirty="0">
                <a:latin typeface="Garamond" panose="02020404030301010803" pitchFamily="18" charset="0"/>
              </a:rPr>
              <a:t>idirectional </a:t>
            </a:r>
            <a:r>
              <a:rPr lang="en-US" altLang="zh-TW" sz="2300" b="1" dirty="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US" altLang="zh-TW" sz="2300" dirty="0">
                <a:latin typeface="Garamond" panose="02020404030301010803" pitchFamily="18" charset="0"/>
              </a:rPr>
              <a:t>ncoder </a:t>
            </a:r>
            <a:r>
              <a:rPr lang="en-US" altLang="zh-TW" sz="2300" b="1" dirty="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US" altLang="zh-TW" sz="2300" dirty="0">
                <a:latin typeface="Garamond" panose="02020404030301010803" pitchFamily="18" charset="0"/>
              </a:rPr>
              <a:t>epresentations </a:t>
            </a:r>
          </a:p>
          <a:p>
            <a:r>
              <a:rPr lang="en-US" altLang="zh-TW" sz="2300" dirty="0">
                <a:latin typeface="Garamond" panose="02020404030301010803" pitchFamily="18" charset="0"/>
              </a:rPr>
              <a:t>from </a:t>
            </a:r>
            <a:r>
              <a:rPr lang="en-US" altLang="zh-TW" sz="2300" b="1" dirty="0">
                <a:solidFill>
                  <a:srgbClr val="C00000"/>
                </a:solidFill>
                <a:latin typeface="Garamond" panose="02020404030301010803" pitchFamily="18" charset="0"/>
              </a:rPr>
              <a:t>T</a:t>
            </a:r>
            <a:r>
              <a:rPr lang="en-US" altLang="zh-TW" sz="2300" dirty="0">
                <a:latin typeface="Garamond" panose="02020404030301010803" pitchFamily="18" charset="0"/>
              </a:rPr>
              <a:t>ransformers</a:t>
            </a:r>
            <a:endParaRPr lang="zh-TW" altLang="en-US" sz="23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 animBg="1"/>
      <p:bldP spid="16" grpId="0" animBg="1"/>
      <p:bldP spid="7" grpId="0"/>
      <p:bldP spid="1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533FF418-B74C-4B03-B89D-FC39B38BCF37}"/>
              </a:ext>
            </a:extLst>
          </p:cNvPr>
          <p:cNvSpPr/>
          <p:nvPr/>
        </p:nvSpPr>
        <p:spPr>
          <a:xfrm rot="5400000" flipV="1">
            <a:off x="3871267" y="1530753"/>
            <a:ext cx="1494064" cy="3796496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DD15B0DC-73CC-4617-819C-1ACFB116ED0B}"/>
              </a:ext>
            </a:extLst>
          </p:cNvPr>
          <p:cNvSpPr/>
          <p:nvPr/>
        </p:nvSpPr>
        <p:spPr>
          <a:xfrm>
            <a:off x="2901378" y="1681141"/>
            <a:ext cx="3341244" cy="3495719"/>
          </a:xfrm>
          <a:prstGeom prst="diamond">
            <a:avLst/>
          </a:prstGeom>
          <a:solidFill>
            <a:srgbClr val="FE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D30E6E-C3CD-4389-9872-60E9855B3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t="70793" r="49076" b="686"/>
          <a:stretch/>
        </p:blipFill>
        <p:spPr>
          <a:xfrm rot="411943">
            <a:off x="3109348" y="1941523"/>
            <a:ext cx="2960429" cy="30693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8384B60-68D1-43BD-9F8A-D5B540D9FB9F}"/>
              </a:ext>
            </a:extLst>
          </p:cNvPr>
          <p:cNvSpPr txBox="1"/>
          <p:nvPr/>
        </p:nvSpPr>
        <p:spPr>
          <a:xfrm>
            <a:off x="335884" y="1184851"/>
            <a:ext cx="128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03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EADBF0-DE36-4737-A92C-933E77EED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>
            <a:off x="-427117" y="1834663"/>
            <a:ext cx="1490885" cy="16415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E2DBB2-160D-4F20-989C-5489F21FB5FF}"/>
              </a:ext>
            </a:extLst>
          </p:cNvPr>
          <p:cNvSpPr txBox="1"/>
          <p:nvPr/>
        </p:nvSpPr>
        <p:spPr>
          <a:xfrm>
            <a:off x="3547520" y="3014553"/>
            <a:ext cx="2048959" cy="923330"/>
          </a:xfrm>
          <a:prstGeom prst="rect">
            <a:avLst/>
          </a:prstGeom>
          <a:solidFill>
            <a:srgbClr val="FBFBFB"/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C235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5400" b="1" dirty="0">
                <a:solidFill>
                  <a:srgbClr val="595959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rPr>
              <a:t>Model</a:t>
            </a:r>
            <a:endParaRPr lang="zh-CN" altLang="en-US" sz="5400" b="1" dirty="0">
              <a:solidFill>
                <a:srgbClr val="595959"/>
              </a:solidFill>
              <a:latin typeface="MV Boli" panose="02000500030200090000" pitchFamily="2" charset="0"/>
              <a:ea typeface="思源黑体 CN Regular" panose="020B05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DAB298-F732-4CE8-8CDF-16A38E22A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7456750" y="4598259"/>
            <a:ext cx="1556622" cy="1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2C9C19E-BC7E-4089-8808-4B296A77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019"/>
            <a:ext cx="9144000" cy="5145940"/>
          </a:xfrm>
          <a:prstGeom prst="rect">
            <a:avLst/>
          </a:prstGeom>
        </p:spPr>
      </p:pic>
      <p:grpSp>
        <p:nvGrpSpPr>
          <p:cNvPr id="3" name="组合 27">
            <a:extLst>
              <a:ext uri="{FF2B5EF4-FFF2-40B4-BE49-F238E27FC236}">
                <a16:creationId xmlns:a16="http://schemas.microsoft.com/office/drawing/2014/main" id="{BF4AE90D-BA4C-4B09-9F20-8540B149CC8A}"/>
              </a:ext>
            </a:extLst>
          </p:cNvPr>
          <p:cNvGrpSpPr/>
          <p:nvPr/>
        </p:nvGrpSpPr>
        <p:grpSpPr>
          <a:xfrm>
            <a:off x="0" y="1140689"/>
            <a:ext cx="2681721" cy="284659"/>
            <a:chOff x="1476375" y="371475"/>
            <a:chExt cx="2512534" cy="266700"/>
          </a:xfrm>
        </p:grpSpPr>
        <p:cxnSp>
          <p:nvCxnSpPr>
            <p:cNvPr id="4" name="直接连接符 25">
              <a:extLst>
                <a:ext uri="{FF2B5EF4-FFF2-40B4-BE49-F238E27FC236}">
                  <a16:creationId xmlns:a16="http://schemas.microsoft.com/office/drawing/2014/main" id="{82BA97CC-1929-4E84-B415-109439357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6375" y="504825"/>
              <a:ext cx="2379111" cy="0"/>
            </a:xfrm>
            <a:prstGeom prst="line">
              <a:avLst/>
            </a:prstGeom>
            <a:ln w="28575">
              <a:solidFill>
                <a:srgbClr val="F39900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8882AB9E-427F-435E-A5B4-C03FA558D9CA}"/>
                </a:ext>
              </a:extLst>
            </p:cNvPr>
            <p:cNvSpPr/>
            <p:nvPr/>
          </p:nvSpPr>
          <p:spPr>
            <a:xfrm>
              <a:off x="3722209" y="371475"/>
              <a:ext cx="266700" cy="266700"/>
            </a:xfrm>
            <a:prstGeom prst="ellipse">
              <a:avLst/>
            </a:prstGeom>
            <a:noFill/>
            <a:ln w="28575">
              <a:solidFill>
                <a:srgbClr val="F3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8ACA286-FE38-4B54-A59A-BA77C5E6BA80}"/>
              </a:ext>
            </a:extLst>
          </p:cNvPr>
          <p:cNvSpPr/>
          <p:nvPr/>
        </p:nvSpPr>
        <p:spPr>
          <a:xfrm>
            <a:off x="531106" y="519618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</a:t>
            </a:r>
            <a:endParaRPr lang="zh-CN" altLang="en-US" sz="48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31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2C9C19E-BC7E-4089-8808-4B296A77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0" y="1317743"/>
            <a:ext cx="7708804" cy="4338259"/>
          </a:xfrm>
          <a:prstGeom prst="rect">
            <a:avLst/>
          </a:prstGeom>
        </p:spPr>
      </p:pic>
      <p:grpSp>
        <p:nvGrpSpPr>
          <p:cNvPr id="3" name="组合 27">
            <a:extLst>
              <a:ext uri="{FF2B5EF4-FFF2-40B4-BE49-F238E27FC236}">
                <a16:creationId xmlns:a16="http://schemas.microsoft.com/office/drawing/2014/main" id="{BF4AE90D-BA4C-4B09-9F20-8540B149CC8A}"/>
              </a:ext>
            </a:extLst>
          </p:cNvPr>
          <p:cNvGrpSpPr/>
          <p:nvPr/>
        </p:nvGrpSpPr>
        <p:grpSpPr>
          <a:xfrm>
            <a:off x="0" y="1140689"/>
            <a:ext cx="2681721" cy="284659"/>
            <a:chOff x="1476375" y="371475"/>
            <a:chExt cx="2512534" cy="266700"/>
          </a:xfrm>
        </p:grpSpPr>
        <p:cxnSp>
          <p:nvCxnSpPr>
            <p:cNvPr id="4" name="直接连接符 25">
              <a:extLst>
                <a:ext uri="{FF2B5EF4-FFF2-40B4-BE49-F238E27FC236}">
                  <a16:creationId xmlns:a16="http://schemas.microsoft.com/office/drawing/2014/main" id="{82BA97CC-1929-4E84-B415-109439357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6375" y="504825"/>
              <a:ext cx="2379111" cy="0"/>
            </a:xfrm>
            <a:prstGeom prst="line">
              <a:avLst/>
            </a:prstGeom>
            <a:ln w="28575">
              <a:solidFill>
                <a:srgbClr val="F39900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8882AB9E-427F-435E-A5B4-C03FA558D9CA}"/>
                </a:ext>
              </a:extLst>
            </p:cNvPr>
            <p:cNvSpPr/>
            <p:nvPr/>
          </p:nvSpPr>
          <p:spPr>
            <a:xfrm>
              <a:off x="3722209" y="371475"/>
              <a:ext cx="266700" cy="266700"/>
            </a:xfrm>
            <a:prstGeom prst="ellipse">
              <a:avLst/>
            </a:prstGeom>
            <a:noFill/>
            <a:ln w="28575">
              <a:solidFill>
                <a:srgbClr val="F3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8ACA286-FE38-4B54-A59A-BA77C5E6BA80}"/>
              </a:ext>
            </a:extLst>
          </p:cNvPr>
          <p:cNvSpPr/>
          <p:nvPr/>
        </p:nvSpPr>
        <p:spPr>
          <a:xfrm>
            <a:off x="531106" y="519618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</a:t>
            </a:r>
            <a:endParaRPr lang="zh-CN" altLang="en-US" sz="48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3D3A8E-A8D3-495B-BEEE-0244D20AA69F}"/>
              </a:ext>
            </a:extLst>
          </p:cNvPr>
          <p:cNvSpPr/>
          <p:nvPr/>
        </p:nvSpPr>
        <p:spPr>
          <a:xfrm>
            <a:off x="368526" y="5690731"/>
            <a:ext cx="217078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BERT-QG</a:t>
            </a:r>
            <a:endParaRPr lang="zh-CN" altLang="en-US" sz="36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9CF5C1D-7EC1-44D7-AEC1-3AFFE2083E67}"/>
              </a:ext>
            </a:extLst>
          </p:cNvPr>
          <p:cNvSpPr/>
          <p:nvPr/>
        </p:nvSpPr>
        <p:spPr>
          <a:xfrm>
            <a:off x="2832346" y="5690731"/>
            <a:ext cx="244810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BERT-SQG</a:t>
            </a:r>
            <a:endParaRPr lang="zh-CN" altLang="en-US" sz="36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60F9D8-CBE8-41D2-AE46-84A37CB9B6B9}"/>
              </a:ext>
            </a:extLst>
          </p:cNvPr>
          <p:cNvSpPr/>
          <p:nvPr/>
        </p:nvSpPr>
        <p:spPr>
          <a:xfrm>
            <a:off x="5573485" y="5690731"/>
            <a:ext cx="305083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BERT-HLSQG</a:t>
            </a:r>
            <a:endParaRPr lang="zh-CN" altLang="en-US" sz="36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903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8ACA286-FE38-4B54-A59A-BA77C5E6BA80}"/>
              </a:ext>
            </a:extLst>
          </p:cNvPr>
          <p:cNvSpPr/>
          <p:nvPr/>
        </p:nvSpPr>
        <p:spPr>
          <a:xfrm>
            <a:off x="531106" y="519618"/>
            <a:ext cx="2832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BERT-QG</a:t>
            </a:r>
            <a:endParaRPr lang="zh-CN" altLang="en-US" sz="48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ADC891B-9B57-4DF8-8C50-2AE26BDD4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" r="1393"/>
          <a:stretch/>
        </p:blipFill>
        <p:spPr>
          <a:xfrm>
            <a:off x="1" y="1238491"/>
            <a:ext cx="9144000" cy="465844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97F69E6-5DC4-4C5B-82B4-9211C87C57FC}"/>
              </a:ext>
            </a:extLst>
          </p:cNvPr>
          <p:cNvSpPr/>
          <p:nvPr/>
        </p:nvSpPr>
        <p:spPr>
          <a:xfrm>
            <a:off x="4572000" y="4603041"/>
            <a:ext cx="2501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+ dense layer</a:t>
            </a:r>
          </a:p>
          <a:p>
            <a:r>
              <a:rPr lang="en-US" altLang="zh-CN" sz="20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&amp; </a:t>
            </a:r>
            <a:r>
              <a:rPr lang="en-US" altLang="zh-CN" sz="2000" b="1" dirty="0" err="1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softmax</a:t>
            </a:r>
            <a:r>
              <a:rPr lang="en-US" altLang="zh-CN" sz="20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 function</a:t>
            </a:r>
            <a:endParaRPr lang="zh-CN" altLang="en-US" sz="2000" b="1" dirty="0">
              <a:solidFill>
                <a:srgbClr val="F39900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68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B919483-7F89-46D0-8A27-2CBDF01A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615"/>
            <a:ext cx="9144000" cy="4509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8ACA286-FE38-4B54-A59A-BA77C5E6BA80}"/>
              </a:ext>
            </a:extLst>
          </p:cNvPr>
          <p:cNvSpPr/>
          <p:nvPr/>
        </p:nvSpPr>
        <p:spPr>
          <a:xfrm>
            <a:off x="531106" y="519618"/>
            <a:ext cx="3203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BERT-SQG</a:t>
            </a:r>
            <a:endParaRPr lang="zh-CN" altLang="en-US" sz="48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1438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8ACA286-FE38-4B54-A59A-BA77C5E6BA80}"/>
              </a:ext>
            </a:extLst>
          </p:cNvPr>
          <p:cNvSpPr/>
          <p:nvPr/>
        </p:nvSpPr>
        <p:spPr>
          <a:xfrm>
            <a:off x="531106" y="519618"/>
            <a:ext cx="3203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BERT-SQG</a:t>
            </a:r>
            <a:endParaRPr lang="zh-CN" altLang="en-US" sz="48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B03DD5-EFCF-44B5-9C82-1D29F7222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2"/>
          <a:stretch/>
        </p:blipFill>
        <p:spPr>
          <a:xfrm>
            <a:off x="-3846" y="1492733"/>
            <a:ext cx="9159421" cy="41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1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788CF2-9BAB-4F49-896C-71513B434A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1" t="75417" r="49076" b="686"/>
          <a:stretch/>
        </p:blipFill>
        <p:spPr>
          <a:xfrm>
            <a:off x="-77603" y="750738"/>
            <a:ext cx="2861303" cy="2571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486680-1EEE-44AF-A079-E792FD7D6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2752099" y="4553564"/>
            <a:ext cx="1582257" cy="117626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21CDDB7-EE10-49E5-AE8B-7901125CDE20}"/>
              </a:ext>
            </a:extLst>
          </p:cNvPr>
          <p:cNvGrpSpPr/>
          <p:nvPr/>
        </p:nvGrpSpPr>
        <p:grpSpPr>
          <a:xfrm>
            <a:off x="5434729" y="980560"/>
            <a:ext cx="825607" cy="550406"/>
            <a:chOff x="5682343" y="1959429"/>
            <a:chExt cx="1828800" cy="1219200"/>
          </a:xfrm>
          <a:solidFill>
            <a:srgbClr val="E7ECF0"/>
          </a:solidFill>
        </p:grpSpPr>
        <p:sp>
          <p:nvSpPr>
            <p:cNvPr id="5" name="箭头: V 形 4">
              <a:extLst>
                <a:ext uri="{FF2B5EF4-FFF2-40B4-BE49-F238E27FC236}">
                  <a16:creationId xmlns:a16="http://schemas.microsoft.com/office/drawing/2014/main" id="{224F2E1D-5386-4D50-B666-2A6FEAC1A69D}"/>
                </a:ext>
              </a:extLst>
            </p:cNvPr>
            <p:cNvSpPr/>
            <p:nvPr/>
          </p:nvSpPr>
          <p:spPr>
            <a:xfrm>
              <a:off x="5682343" y="1959429"/>
              <a:ext cx="1219200" cy="1219200"/>
            </a:xfrm>
            <a:prstGeom prst="chevron">
              <a:avLst>
                <a:gd name="adj" fmla="val 7857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48AE403E-2261-4479-8AE8-EA3E14FA250A}"/>
                </a:ext>
              </a:extLst>
            </p:cNvPr>
            <p:cNvSpPr/>
            <p:nvPr/>
          </p:nvSpPr>
          <p:spPr>
            <a:xfrm>
              <a:off x="6291943" y="1959429"/>
              <a:ext cx="1219200" cy="1219200"/>
            </a:xfrm>
            <a:prstGeom prst="chevron">
              <a:avLst>
                <a:gd name="adj" fmla="val 7857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AD317A0-35CF-415F-BBD6-C983D977CD97}"/>
              </a:ext>
            </a:extLst>
          </p:cNvPr>
          <p:cNvSpPr txBox="1"/>
          <p:nvPr/>
        </p:nvSpPr>
        <p:spPr>
          <a:xfrm>
            <a:off x="6188567" y="1284526"/>
            <a:ext cx="349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39900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rPr>
              <a:t>CONTENTS</a:t>
            </a:r>
            <a:endParaRPr lang="zh-CN" altLang="en-US" sz="3200" b="1" dirty="0">
              <a:solidFill>
                <a:srgbClr val="F39900"/>
              </a:solidFill>
              <a:latin typeface="MV Boli" panose="02000500030200090000" pitchFamily="2" charset="0"/>
              <a:ea typeface="思源黑体 CN Regular" panose="020B0500000000000000" pitchFamily="34" charset="-122"/>
              <a:cs typeface="MV Boli" panose="02000500030200090000" pitchFamily="2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0A48839-121B-4104-A33E-A52DBA336C79}"/>
              </a:ext>
            </a:extLst>
          </p:cNvPr>
          <p:cNvGrpSpPr/>
          <p:nvPr/>
        </p:nvGrpSpPr>
        <p:grpSpPr>
          <a:xfrm>
            <a:off x="1536034" y="2376542"/>
            <a:ext cx="3740623" cy="715581"/>
            <a:chOff x="2048046" y="2025723"/>
            <a:chExt cx="4121966" cy="95410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031008A-3561-48AE-A4DB-CA71BD2A466C}"/>
                </a:ext>
              </a:extLst>
            </p:cNvPr>
            <p:cNvSpPr txBox="1"/>
            <p:nvPr/>
          </p:nvSpPr>
          <p:spPr>
            <a:xfrm>
              <a:off x="2973170" y="2168598"/>
              <a:ext cx="2928580" cy="69762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rgbClr val="1C235A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F39900"/>
                  </a:solidFill>
                  <a:latin typeface="MV Boli" panose="02000500030200090000" pitchFamily="2" charset="0"/>
                  <a:ea typeface="思源黑体 CN Regular" panose="020B0500000000000000" pitchFamily="34" charset="-122"/>
                  <a:cs typeface="MV Boli" panose="02000500030200090000" pitchFamily="2" charset="0"/>
                </a:rPr>
                <a:t>Introduction</a:t>
              </a:r>
              <a:endParaRPr lang="zh-CN" altLang="en-US" sz="2800" b="1" dirty="0">
                <a:solidFill>
                  <a:srgbClr val="F39900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748E185-08C4-4605-A786-E1AC07655AB7}"/>
                </a:ext>
              </a:extLst>
            </p:cNvPr>
            <p:cNvSpPr/>
            <p:nvPr/>
          </p:nvSpPr>
          <p:spPr>
            <a:xfrm rot="5400000" flipV="1">
              <a:off x="4091937" y="763097"/>
              <a:ext cx="707567" cy="3448583"/>
            </a:xfrm>
            <a:prstGeom prst="rect">
              <a:avLst/>
            </a:prstGeom>
            <a:noFill/>
            <a:ln>
              <a:solidFill>
                <a:srgbClr val="F3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F39900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D292E1E-340B-4C90-94F6-2013F77F23E1}"/>
                </a:ext>
              </a:extLst>
            </p:cNvPr>
            <p:cNvSpPr txBox="1"/>
            <p:nvPr/>
          </p:nvSpPr>
          <p:spPr>
            <a:xfrm>
              <a:off x="2048046" y="2025723"/>
              <a:ext cx="148492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V Boli" panose="02000500030200090000" pitchFamily="2" charset="0"/>
                  <a:ea typeface="思源黑体 CN Bold" panose="020B0800000000000000" pitchFamily="34" charset="-122"/>
                  <a:cs typeface="MV Boli" panose="02000500030200090000" pitchFamily="2" charset="0"/>
                </a:rPr>
                <a:t>01.</a:t>
              </a:r>
              <a:endParaRPr lang="zh-CN" altLang="en-US" sz="405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945A1D8-9504-4835-9884-1F1DA3911DDC}"/>
              </a:ext>
            </a:extLst>
          </p:cNvPr>
          <p:cNvGrpSpPr/>
          <p:nvPr/>
        </p:nvGrpSpPr>
        <p:grpSpPr>
          <a:xfrm>
            <a:off x="921524" y="3453516"/>
            <a:ext cx="3869551" cy="715581"/>
            <a:chOff x="828001" y="3179102"/>
            <a:chExt cx="4634438" cy="954108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8ED6327-6C24-4BF8-AC54-221FCE812801}"/>
                </a:ext>
              </a:extLst>
            </p:cNvPr>
            <p:cNvSpPr txBox="1"/>
            <p:nvPr/>
          </p:nvSpPr>
          <p:spPr>
            <a:xfrm>
              <a:off x="2090659" y="3327694"/>
              <a:ext cx="3227808" cy="69762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rgbClr val="1C235A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F39900"/>
                  </a:solidFill>
                  <a:latin typeface="MV Boli" panose="02000500030200090000" pitchFamily="2" charset="0"/>
                  <a:ea typeface="思源黑体 CN Regular" panose="020B0500000000000000" pitchFamily="34" charset="-122"/>
                  <a:cs typeface="MV Boli" panose="02000500030200090000" pitchFamily="2" charset="0"/>
                </a:rPr>
                <a:t>Related Work</a:t>
              </a:r>
              <a:endParaRPr lang="zh-CN" altLang="en-US" sz="2800" b="1" dirty="0">
                <a:solidFill>
                  <a:srgbClr val="F39900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D67178B-A903-487C-8CB2-2BE9F938BE20}"/>
                </a:ext>
              </a:extLst>
            </p:cNvPr>
            <p:cNvSpPr/>
            <p:nvPr/>
          </p:nvSpPr>
          <p:spPr>
            <a:xfrm rot="5400000" flipV="1">
              <a:off x="3128128" y="1660240"/>
              <a:ext cx="707567" cy="3961055"/>
            </a:xfrm>
            <a:prstGeom prst="rect">
              <a:avLst/>
            </a:prstGeom>
            <a:noFill/>
            <a:ln>
              <a:solidFill>
                <a:srgbClr val="F3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F39900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1133CDB-572B-45B0-9C04-28728CA0DAD4}"/>
                </a:ext>
              </a:extLst>
            </p:cNvPr>
            <p:cNvSpPr txBox="1"/>
            <p:nvPr/>
          </p:nvSpPr>
          <p:spPr>
            <a:xfrm>
              <a:off x="828001" y="3179102"/>
              <a:ext cx="148492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V Boli" panose="02000500030200090000" pitchFamily="2" charset="0"/>
                  <a:ea typeface="思源黑体 CN Bold" panose="020B0800000000000000" pitchFamily="34" charset="-122"/>
                  <a:cs typeface="MV Boli" panose="02000500030200090000" pitchFamily="2" charset="0"/>
                </a:rPr>
                <a:t>02.</a:t>
              </a:r>
              <a:endParaRPr lang="zh-CN" altLang="en-US" sz="405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7F09408-A34A-4DFA-9A23-1C8F0526EDFE}"/>
              </a:ext>
            </a:extLst>
          </p:cNvPr>
          <p:cNvGrpSpPr/>
          <p:nvPr/>
        </p:nvGrpSpPr>
        <p:grpSpPr>
          <a:xfrm>
            <a:off x="4528176" y="3026784"/>
            <a:ext cx="3907904" cy="715581"/>
            <a:chOff x="5348605" y="2731461"/>
            <a:chExt cx="5210538" cy="95410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C136BD3-96A9-4775-9A56-2FF05BF75434}"/>
                </a:ext>
              </a:extLst>
            </p:cNvPr>
            <p:cNvSpPr txBox="1"/>
            <p:nvPr/>
          </p:nvSpPr>
          <p:spPr>
            <a:xfrm>
              <a:off x="6588652" y="2850665"/>
              <a:ext cx="1535036" cy="69762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rgbClr val="1C235A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en-US" altLang="zh-TW" sz="2800" b="1" dirty="0">
                  <a:solidFill>
                    <a:srgbClr val="F39900"/>
                  </a:solidFill>
                  <a:latin typeface="MV Boli" panose="02000500030200090000" pitchFamily="2" charset="0"/>
                  <a:ea typeface="思源黑体 CN Regular" panose="020B0500000000000000" pitchFamily="34" charset="-122"/>
                  <a:cs typeface="MV Boli" panose="02000500030200090000" pitchFamily="2" charset="0"/>
                </a:rPr>
                <a:t>Model</a:t>
              </a:r>
              <a:endParaRPr lang="zh-CN" altLang="en-US" sz="2800" b="1" dirty="0">
                <a:solidFill>
                  <a:srgbClr val="F39900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8B0ECB4-5986-4F28-B0D5-312F7C0AA8BC}"/>
                </a:ext>
              </a:extLst>
            </p:cNvPr>
            <p:cNvSpPr/>
            <p:nvPr/>
          </p:nvSpPr>
          <p:spPr>
            <a:xfrm rot="5400000" flipV="1">
              <a:off x="7936782" y="924549"/>
              <a:ext cx="707567" cy="4537155"/>
            </a:xfrm>
            <a:prstGeom prst="rect">
              <a:avLst/>
            </a:prstGeom>
            <a:noFill/>
            <a:ln>
              <a:solidFill>
                <a:srgbClr val="F3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F39900"/>
                </a:solidFill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DCECC1-2045-4D17-93F0-AB48FE0CB784}"/>
                </a:ext>
              </a:extLst>
            </p:cNvPr>
            <p:cNvSpPr txBox="1"/>
            <p:nvPr/>
          </p:nvSpPr>
          <p:spPr>
            <a:xfrm>
              <a:off x="5348605" y="2731461"/>
              <a:ext cx="148492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V Boli" panose="02000500030200090000" pitchFamily="2" charset="0"/>
                  <a:ea typeface="思源黑体 CN Bold" panose="020B0800000000000000" pitchFamily="34" charset="-122"/>
                  <a:cs typeface="MV Boli" panose="02000500030200090000" pitchFamily="2" charset="0"/>
                </a:rPr>
                <a:t>03.</a:t>
              </a:r>
              <a:endParaRPr lang="zh-CN" altLang="en-US" sz="405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B2A7E66-E42A-4460-B25E-F6D502DBCD36}"/>
              </a:ext>
            </a:extLst>
          </p:cNvPr>
          <p:cNvGrpSpPr/>
          <p:nvPr/>
        </p:nvGrpSpPr>
        <p:grpSpPr>
          <a:xfrm>
            <a:off x="4122673" y="4146014"/>
            <a:ext cx="3364918" cy="715581"/>
            <a:chOff x="4831535" y="3978698"/>
            <a:chExt cx="3808266" cy="9541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474973A-5E62-4AAD-9559-2497F705324E}"/>
                </a:ext>
              </a:extLst>
            </p:cNvPr>
            <p:cNvSpPr txBox="1"/>
            <p:nvPr/>
          </p:nvSpPr>
          <p:spPr>
            <a:xfrm>
              <a:off x="5920680" y="4111905"/>
              <a:ext cx="2719121" cy="69762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rgbClr val="1C235A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F39900"/>
                  </a:solidFill>
                  <a:latin typeface="MV Boli" panose="02000500030200090000" pitchFamily="2" charset="0"/>
                  <a:ea typeface="思源黑体 CN Regular" panose="020B0500000000000000" pitchFamily="34" charset="-122"/>
                  <a:cs typeface="MV Boli" panose="02000500030200090000" pitchFamily="2" charset="0"/>
                </a:rPr>
                <a:t>Experiment</a:t>
              </a:r>
              <a:endParaRPr lang="zh-CN" altLang="en-US" sz="2800" b="1" dirty="0">
                <a:solidFill>
                  <a:srgbClr val="F39900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C4313E8-8143-4B93-8B7C-E1D4738B2244}"/>
                </a:ext>
              </a:extLst>
            </p:cNvPr>
            <p:cNvSpPr/>
            <p:nvPr/>
          </p:nvSpPr>
          <p:spPr>
            <a:xfrm rot="5400000" flipV="1">
              <a:off x="6692423" y="2899076"/>
              <a:ext cx="707567" cy="3082576"/>
            </a:xfrm>
            <a:prstGeom prst="rect">
              <a:avLst/>
            </a:prstGeom>
            <a:noFill/>
            <a:ln>
              <a:solidFill>
                <a:srgbClr val="F3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F39900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3E3B118-89C6-4C91-9E77-1416F96859BE}"/>
                </a:ext>
              </a:extLst>
            </p:cNvPr>
            <p:cNvSpPr txBox="1"/>
            <p:nvPr/>
          </p:nvSpPr>
          <p:spPr>
            <a:xfrm>
              <a:off x="4831535" y="3978698"/>
              <a:ext cx="148492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V Boli" panose="02000500030200090000" pitchFamily="2" charset="0"/>
                  <a:ea typeface="思源黑体 CN Bold" panose="020B0800000000000000" pitchFamily="34" charset="-122"/>
                  <a:cs typeface="MV Boli" panose="02000500030200090000" pitchFamily="2" charset="0"/>
                </a:rPr>
                <a:t>04.</a:t>
              </a:r>
              <a:endParaRPr lang="zh-CN" altLang="en-US" sz="405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77728C94-8E60-4545-B48C-9F5780028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>
            <a:off x="-541438" y="4912741"/>
            <a:ext cx="1768676" cy="1947419"/>
          </a:xfrm>
          <a:prstGeom prst="rect">
            <a:avLst/>
          </a:prstGeom>
        </p:spPr>
      </p:pic>
      <p:grpSp>
        <p:nvGrpSpPr>
          <p:cNvPr id="29" name="组合 23">
            <a:extLst>
              <a:ext uri="{FF2B5EF4-FFF2-40B4-BE49-F238E27FC236}">
                <a16:creationId xmlns:a16="http://schemas.microsoft.com/office/drawing/2014/main" id="{06A04D31-489D-4566-8C60-036629FFF398}"/>
              </a:ext>
            </a:extLst>
          </p:cNvPr>
          <p:cNvGrpSpPr/>
          <p:nvPr/>
        </p:nvGrpSpPr>
        <p:grpSpPr>
          <a:xfrm>
            <a:off x="5365620" y="5042428"/>
            <a:ext cx="3168779" cy="715581"/>
            <a:chOff x="4831535" y="3978698"/>
            <a:chExt cx="3755960" cy="954108"/>
          </a:xfrm>
        </p:grpSpPr>
        <p:sp>
          <p:nvSpPr>
            <p:cNvPr id="30" name="文本框 11">
              <a:extLst>
                <a:ext uri="{FF2B5EF4-FFF2-40B4-BE49-F238E27FC236}">
                  <a16:creationId xmlns:a16="http://schemas.microsoft.com/office/drawing/2014/main" id="{2BC09C31-8D3A-4F90-91EB-2004ECE07AAE}"/>
                </a:ext>
              </a:extLst>
            </p:cNvPr>
            <p:cNvSpPr txBox="1"/>
            <p:nvPr/>
          </p:nvSpPr>
          <p:spPr>
            <a:xfrm>
              <a:off x="6062957" y="4112651"/>
              <a:ext cx="2430580" cy="69762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rgbClr val="1C235A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F39900"/>
                  </a:solidFill>
                  <a:latin typeface="MV Boli" panose="02000500030200090000" pitchFamily="2" charset="0"/>
                  <a:ea typeface="思源黑体 CN Regular" panose="020B0500000000000000" pitchFamily="34" charset="-122"/>
                  <a:cs typeface="MV Boli" panose="02000500030200090000" pitchFamily="2" charset="0"/>
                </a:rPr>
                <a:t>Conclusion</a:t>
              </a:r>
              <a:endParaRPr lang="zh-CN" altLang="en-US" sz="2800" b="1" dirty="0">
                <a:solidFill>
                  <a:srgbClr val="F39900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AF0327F-A90C-476A-8F6D-4399D9B1DFED}"/>
                </a:ext>
              </a:extLst>
            </p:cNvPr>
            <p:cNvSpPr/>
            <p:nvPr/>
          </p:nvSpPr>
          <p:spPr>
            <a:xfrm rot="5400000" flipV="1">
              <a:off x="6692423" y="2899076"/>
              <a:ext cx="707567" cy="3082576"/>
            </a:xfrm>
            <a:prstGeom prst="rect">
              <a:avLst/>
            </a:prstGeom>
            <a:noFill/>
            <a:ln>
              <a:solidFill>
                <a:srgbClr val="F3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F39900"/>
                </a:solidFill>
              </a:endParaRPr>
            </a:p>
          </p:txBody>
        </p: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F1CA8857-0F5C-4EBA-9934-1890ECBFC0B2}"/>
                </a:ext>
              </a:extLst>
            </p:cNvPr>
            <p:cNvSpPr txBox="1"/>
            <p:nvPr/>
          </p:nvSpPr>
          <p:spPr>
            <a:xfrm>
              <a:off x="4831535" y="3978698"/>
              <a:ext cx="148492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V Boli" panose="02000500030200090000" pitchFamily="2" charset="0"/>
                  <a:ea typeface="思源黑体 CN Bold" panose="020B0800000000000000" pitchFamily="34" charset="-122"/>
                  <a:cs typeface="MV Boli" panose="02000500030200090000" pitchFamily="2" charset="0"/>
                </a:rPr>
                <a:t>05.</a:t>
              </a:r>
              <a:endParaRPr lang="zh-CN" altLang="en-US" sz="405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5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8ACA286-FE38-4B54-A59A-BA77C5E6BA80}"/>
              </a:ext>
            </a:extLst>
          </p:cNvPr>
          <p:cNvSpPr/>
          <p:nvPr/>
        </p:nvSpPr>
        <p:spPr>
          <a:xfrm>
            <a:off x="531106" y="519618"/>
            <a:ext cx="3203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BERT-</a:t>
            </a:r>
            <a:r>
              <a:rPr lang="en-US" altLang="zh-TW" sz="4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S</a:t>
            </a:r>
            <a:r>
              <a:rPr lang="en-US" altLang="zh-CN" sz="4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QG</a:t>
            </a:r>
            <a:endParaRPr lang="zh-CN" altLang="en-US" sz="48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0C6E8DE-4CFB-4F24-B81C-6E90AE62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094"/>
            <a:ext cx="9144000" cy="360792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1E9679A-69C8-4AA0-88A1-CA14BAF53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8" y="4231205"/>
            <a:ext cx="9144000" cy="22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8ACA286-FE38-4B54-A59A-BA77C5E6BA80}"/>
              </a:ext>
            </a:extLst>
          </p:cNvPr>
          <p:cNvSpPr/>
          <p:nvPr/>
        </p:nvSpPr>
        <p:spPr>
          <a:xfrm>
            <a:off x="531106" y="519618"/>
            <a:ext cx="4007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BERT-HLSQG</a:t>
            </a:r>
            <a:endParaRPr lang="zh-CN" altLang="en-US" sz="48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096AFB3-8CE6-46F3-8A78-AFD097A4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176"/>
            <a:ext cx="9144000" cy="366056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D306BC7-D42B-48F1-ADB1-6E7943311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5581"/>
            <a:ext cx="9144000" cy="23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52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533FF418-B74C-4B03-B89D-FC39B38BCF37}"/>
              </a:ext>
            </a:extLst>
          </p:cNvPr>
          <p:cNvSpPr/>
          <p:nvPr/>
        </p:nvSpPr>
        <p:spPr>
          <a:xfrm rot="5400000" flipV="1">
            <a:off x="3842330" y="1015679"/>
            <a:ext cx="1494064" cy="4826643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DD15B0DC-73CC-4617-819C-1ACFB116ED0B}"/>
              </a:ext>
            </a:extLst>
          </p:cNvPr>
          <p:cNvSpPr/>
          <p:nvPr/>
        </p:nvSpPr>
        <p:spPr>
          <a:xfrm>
            <a:off x="2901378" y="1681141"/>
            <a:ext cx="3341244" cy="3495719"/>
          </a:xfrm>
          <a:prstGeom prst="diamond">
            <a:avLst/>
          </a:prstGeom>
          <a:solidFill>
            <a:srgbClr val="FE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D30E6E-C3CD-4389-9872-60E9855B3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t="70793" r="49076" b="686"/>
          <a:stretch/>
        </p:blipFill>
        <p:spPr>
          <a:xfrm rot="411943">
            <a:off x="3109348" y="1941523"/>
            <a:ext cx="2960429" cy="30693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8384B60-68D1-43BD-9F8A-D5B540D9FB9F}"/>
              </a:ext>
            </a:extLst>
          </p:cNvPr>
          <p:cNvSpPr txBox="1"/>
          <p:nvPr/>
        </p:nvSpPr>
        <p:spPr>
          <a:xfrm>
            <a:off x="335884" y="1184851"/>
            <a:ext cx="128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04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EADBF0-DE36-4737-A92C-933E77EED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>
            <a:off x="-427117" y="1834663"/>
            <a:ext cx="1490885" cy="16415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E2DBB2-160D-4F20-989C-5489F21FB5FF}"/>
              </a:ext>
            </a:extLst>
          </p:cNvPr>
          <p:cNvSpPr txBox="1"/>
          <p:nvPr/>
        </p:nvSpPr>
        <p:spPr>
          <a:xfrm>
            <a:off x="2693922" y="3014553"/>
            <a:ext cx="3756156" cy="923330"/>
          </a:xfrm>
          <a:prstGeom prst="rect">
            <a:avLst/>
          </a:prstGeom>
          <a:solidFill>
            <a:srgbClr val="FBFBFB"/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C235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5400" b="1" dirty="0">
                <a:solidFill>
                  <a:srgbClr val="595959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rPr>
              <a:t>Experiment</a:t>
            </a:r>
            <a:endParaRPr lang="zh-CN" altLang="en-US" sz="5400" b="1" dirty="0">
              <a:solidFill>
                <a:srgbClr val="595959"/>
              </a:solidFill>
              <a:latin typeface="MV Boli" panose="02000500030200090000" pitchFamily="2" charset="0"/>
              <a:ea typeface="思源黑体 CN Regular" panose="020B05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DAB298-F732-4CE8-8CDF-16A38E22A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7456750" y="4598259"/>
            <a:ext cx="1556622" cy="1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DCD1118-0262-4AA1-8089-4ADCB60CB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 t="3426" r="24313" b="38025"/>
          <a:stretch/>
        </p:blipFill>
        <p:spPr>
          <a:xfrm rot="19695365">
            <a:off x="-608726" y="3899603"/>
            <a:ext cx="1782921" cy="16444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529F4-62F0-429B-9619-A0093F4E6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825452" y="1941795"/>
            <a:ext cx="2208151" cy="1641554"/>
          </a:xfrm>
          <a:prstGeom prst="rect">
            <a:avLst/>
          </a:prstGeom>
        </p:spPr>
      </p:pic>
      <p:sp>
        <p:nvSpPr>
          <p:cNvPr id="9" name="图文框 8">
            <a:extLst>
              <a:ext uri="{FF2B5EF4-FFF2-40B4-BE49-F238E27FC236}">
                <a16:creationId xmlns:a16="http://schemas.microsoft.com/office/drawing/2014/main" id="{1204BFA9-6ABA-4F9D-A002-7D8EC47F87DD}"/>
              </a:ext>
            </a:extLst>
          </p:cNvPr>
          <p:cNvSpPr/>
          <p:nvPr/>
        </p:nvSpPr>
        <p:spPr>
          <a:xfrm rot="5400000" flipV="1">
            <a:off x="826094" y="-445156"/>
            <a:ext cx="645803" cy="2493928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4A065F-9915-49D4-9BA5-4C84170DE8CC}"/>
              </a:ext>
            </a:extLst>
          </p:cNvPr>
          <p:cNvSpPr/>
          <p:nvPr/>
        </p:nvSpPr>
        <p:spPr>
          <a:xfrm>
            <a:off x="788589" y="536781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Model</a:t>
            </a:r>
            <a:endParaRPr lang="zh-CN" altLang="en-US" sz="3600" b="1" dirty="0">
              <a:solidFill>
                <a:srgbClr val="F39900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3AE020-A39D-41A5-9E80-409661CB8A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>
            <a:off x="-152676" y="-120750"/>
            <a:ext cx="1600856" cy="176264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A0EA15E-E9BC-40C8-BEBC-9EACE58FD1C5}"/>
              </a:ext>
            </a:extLst>
          </p:cNvPr>
          <p:cNvSpPr/>
          <p:nvPr/>
        </p:nvSpPr>
        <p:spPr>
          <a:xfrm>
            <a:off x="456790" y="2010002"/>
            <a:ext cx="398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Seq2seq (bi-LSTM</a:t>
            </a:r>
            <a:endParaRPr lang="zh-TW" altLang="en-US" sz="2400" dirty="0">
              <a:solidFill>
                <a:srgbClr val="595959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A549BDA1-F863-419F-ABCB-0C0548B39A30}"/>
              </a:ext>
            </a:extLst>
          </p:cNvPr>
          <p:cNvSpPr txBox="1"/>
          <p:nvPr/>
        </p:nvSpPr>
        <p:spPr>
          <a:xfrm>
            <a:off x="426984" y="1438575"/>
            <a:ext cx="180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NQG-RC</a:t>
            </a:r>
            <a:endParaRPr lang="zh-CN" altLang="en-US" sz="28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AB4EED0-2656-4196-8699-54D24CB9C6D7}"/>
              </a:ext>
            </a:extLst>
          </p:cNvPr>
          <p:cNvSpPr/>
          <p:nvPr/>
        </p:nvSpPr>
        <p:spPr>
          <a:xfrm>
            <a:off x="487410" y="3226022"/>
            <a:ext cx="5299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Seq2seq (self-attention encoder</a:t>
            </a:r>
          </a:p>
          <a:p>
            <a:r>
              <a:rPr lang="en-US" altLang="zh-TW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(</a:t>
            </a:r>
            <a:r>
              <a:rPr lang="en-US" altLang="zh-TW" sz="2400" dirty="0" err="1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maxout</a:t>
            </a:r>
            <a:r>
              <a:rPr lang="en-US" altLang="zh-TW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pointer decoder</a:t>
            </a:r>
            <a:endParaRPr lang="zh-TW" altLang="en-US" sz="2400" dirty="0">
              <a:solidFill>
                <a:srgbClr val="595959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F3FDDE82-A9C4-4FA9-AAFF-9BDDEAAE26C6}"/>
              </a:ext>
            </a:extLst>
          </p:cNvPr>
          <p:cNvSpPr txBox="1"/>
          <p:nvPr/>
        </p:nvSpPr>
        <p:spPr>
          <a:xfrm>
            <a:off x="457604" y="2654595"/>
            <a:ext cx="180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PLQG</a:t>
            </a:r>
            <a:endParaRPr lang="zh-CN" altLang="en-US" sz="28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6" name="图文框 8">
            <a:extLst>
              <a:ext uri="{FF2B5EF4-FFF2-40B4-BE49-F238E27FC236}">
                <a16:creationId xmlns:a16="http://schemas.microsoft.com/office/drawing/2014/main" id="{E7DBBABD-802C-45B4-B14C-422C0814FC79}"/>
              </a:ext>
            </a:extLst>
          </p:cNvPr>
          <p:cNvSpPr/>
          <p:nvPr/>
        </p:nvSpPr>
        <p:spPr>
          <a:xfrm rot="16200000" flipH="1" flipV="1">
            <a:off x="7400654" y="-39951"/>
            <a:ext cx="645803" cy="2738109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A5B6137-620C-4204-9A67-B604AF17E0B2}"/>
              </a:ext>
            </a:extLst>
          </p:cNvPr>
          <p:cNvSpPr/>
          <p:nvPr/>
        </p:nvSpPr>
        <p:spPr>
          <a:xfrm flipH="1">
            <a:off x="6659855" y="1064076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Datasets</a:t>
            </a:r>
            <a:endParaRPr lang="zh-CN" altLang="en-US" sz="3600" b="1" dirty="0">
              <a:solidFill>
                <a:srgbClr val="F39900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23A48682-3B09-4FA2-97F6-DBEE29D64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 flipH="1">
            <a:off x="8098629" y="362310"/>
            <a:ext cx="1600856" cy="176264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02EA7A3E-0863-4D30-B559-655218507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550" y="1902355"/>
            <a:ext cx="4761426" cy="1118280"/>
          </a:xfrm>
          <a:prstGeom prst="rect">
            <a:avLst/>
          </a:prstGeom>
        </p:spPr>
      </p:pic>
      <p:sp>
        <p:nvSpPr>
          <p:cNvPr id="30" name="图文框 8">
            <a:extLst>
              <a:ext uri="{FF2B5EF4-FFF2-40B4-BE49-F238E27FC236}">
                <a16:creationId xmlns:a16="http://schemas.microsoft.com/office/drawing/2014/main" id="{4D836ACC-2FBF-42A4-AC60-23D1C7F34946}"/>
              </a:ext>
            </a:extLst>
          </p:cNvPr>
          <p:cNvSpPr/>
          <p:nvPr/>
        </p:nvSpPr>
        <p:spPr>
          <a:xfrm rot="5400000" flipV="1">
            <a:off x="1396524" y="3262078"/>
            <a:ext cx="645803" cy="3019827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FCDDA29-6842-41A0-AC8C-936CA77F6E02}"/>
              </a:ext>
            </a:extLst>
          </p:cNvPr>
          <p:cNvSpPr/>
          <p:nvPr/>
        </p:nvSpPr>
        <p:spPr>
          <a:xfrm>
            <a:off x="1143282" y="4441746"/>
            <a:ext cx="1755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Metrics</a:t>
            </a:r>
            <a:endParaRPr lang="zh-CN" altLang="en-US" sz="3600" b="1" dirty="0">
              <a:solidFill>
                <a:srgbClr val="F39900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sp>
        <p:nvSpPr>
          <p:cNvPr id="33" name="文本框 22">
            <a:extLst>
              <a:ext uri="{FF2B5EF4-FFF2-40B4-BE49-F238E27FC236}">
                <a16:creationId xmlns:a16="http://schemas.microsoft.com/office/drawing/2014/main" id="{51408D17-0923-49EB-B2E1-6EBFC3FFDB11}"/>
              </a:ext>
            </a:extLst>
          </p:cNvPr>
          <p:cNvSpPr txBox="1"/>
          <p:nvPr/>
        </p:nvSpPr>
        <p:spPr>
          <a:xfrm>
            <a:off x="997468" y="5417238"/>
            <a:ext cx="123644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BLEU</a:t>
            </a:r>
            <a:endParaRPr lang="zh-CN" altLang="en-US" sz="32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4" name="文本框 22">
            <a:extLst>
              <a:ext uri="{FF2B5EF4-FFF2-40B4-BE49-F238E27FC236}">
                <a16:creationId xmlns:a16="http://schemas.microsoft.com/office/drawing/2014/main" id="{AD7495AF-96DF-4601-84EA-1FDB40E1E7B4}"/>
              </a:ext>
            </a:extLst>
          </p:cNvPr>
          <p:cNvSpPr txBox="1"/>
          <p:nvPr/>
        </p:nvSpPr>
        <p:spPr>
          <a:xfrm>
            <a:off x="3387659" y="5434748"/>
            <a:ext cx="196598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METEOR</a:t>
            </a:r>
            <a:endParaRPr lang="zh-CN" altLang="en-US" sz="32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id="{30F1A601-B889-44C2-A986-3746EBE4DB25}"/>
              </a:ext>
            </a:extLst>
          </p:cNvPr>
          <p:cNvSpPr txBox="1"/>
          <p:nvPr/>
        </p:nvSpPr>
        <p:spPr>
          <a:xfrm>
            <a:off x="6041578" y="5417237"/>
            <a:ext cx="163919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ROUGE</a:t>
            </a:r>
            <a:endParaRPr lang="zh-CN" altLang="en-US" sz="32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4D15BB63-3187-4C9A-9ECE-1CA9EC2E40A2}"/>
              </a:ext>
            </a:extLst>
          </p:cNvPr>
          <p:cNvSpPr txBox="1"/>
          <p:nvPr/>
        </p:nvSpPr>
        <p:spPr>
          <a:xfrm>
            <a:off x="1453681" y="6090386"/>
            <a:ext cx="134739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BLEU-n</a:t>
            </a:r>
            <a:endParaRPr lang="zh-CN" altLang="en-US" sz="24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7" name="文本框 22">
            <a:extLst>
              <a:ext uri="{FF2B5EF4-FFF2-40B4-BE49-F238E27FC236}">
                <a16:creationId xmlns:a16="http://schemas.microsoft.com/office/drawing/2014/main" id="{CF3EB144-0281-4421-B379-FFDB5ABBEAC9}"/>
              </a:ext>
            </a:extLst>
          </p:cNvPr>
          <p:cNvSpPr txBox="1"/>
          <p:nvPr/>
        </p:nvSpPr>
        <p:spPr>
          <a:xfrm>
            <a:off x="6633434" y="6090386"/>
            <a:ext cx="16391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ROUGE-L</a:t>
            </a:r>
            <a:endParaRPr lang="zh-CN" altLang="en-US" sz="24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82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7" grpId="0"/>
      <p:bldP spid="18" grpId="0"/>
      <p:bldP spid="26" grpId="0" animBg="1"/>
      <p:bldP spid="27" grpId="0"/>
      <p:bldP spid="30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CA1C504F-AF8A-46F8-A239-91A8A2705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7"/>
            <a:ext cx="9144000" cy="6778388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BEF5BCB-6711-4040-BECC-89B8A8D04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285"/>
            <a:ext cx="9144000" cy="1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078A4C-3B7A-40A5-99DA-66B59E58D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13"/>
            <a:ext cx="9144000" cy="595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FD302FE-2EF7-415A-B2E1-3128D8027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57"/>
            <a:ext cx="9144000" cy="60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菱形 45">
            <a:extLst>
              <a:ext uri="{FF2B5EF4-FFF2-40B4-BE49-F238E27FC236}">
                <a16:creationId xmlns:a16="http://schemas.microsoft.com/office/drawing/2014/main" id="{AA60137E-90AF-4CD7-9D6A-8959B8E0CAF1}"/>
              </a:ext>
            </a:extLst>
          </p:cNvPr>
          <p:cNvSpPr/>
          <p:nvPr/>
        </p:nvSpPr>
        <p:spPr>
          <a:xfrm rot="1280663">
            <a:off x="-1085492" y="1318285"/>
            <a:ext cx="5011120" cy="5219524"/>
          </a:xfrm>
          <a:prstGeom prst="diamond">
            <a:avLst/>
          </a:prstGeom>
          <a:solidFill>
            <a:srgbClr val="FE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995EECE-FF80-411F-9C29-3CD3E669D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7" y="2058831"/>
            <a:ext cx="9144000" cy="2740338"/>
          </a:xfrm>
          <a:prstGeom prst="rect">
            <a:avLst/>
          </a:prstGeom>
        </p:spPr>
      </p:pic>
      <p:grpSp>
        <p:nvGrpSpPr>
          <p:cNvPr id="32" name="组合 27">
            <a:extLst>
              <a:ext uri="{FF2B5EF4-FFF2-40B4-BE49-F238E27FC236}">
                <a16:creationId xmlns:a16="http://schemas.microsoft.com/office/drawing/2014/main" id="{A6DD7EE9-E26B-4F44-91C2-5ABDFE2715B5}"/>
              </a:ext>
            </a:extLst>
          </p:cNvPr>
          <p:cNvGrpSpPr/>
          <p:nvPr/>
        </p:nvGrpSpPr>
        <p:grpSpPr>
          <a:xfrm>
            <a:off x="1006995" y="1025310"/>
            <a:ext cx="3873913" cy="410319"/>
            <a:chOff x="1476375" y="371475"/>
            <a:chExt cx="2512534" cy="266700"/>
          </a:xfrm>
        </p:grpSpPr>
        <p:cxnSp>
          <p:nvCxnSpPr>
            <p:cNvPr id="38" name="直接连接符 25">
              <a:extLst>
                <a:ext uri="{FF2B5EF4-FFF2-40B4-BE49-F238E27FC236}">
                  <a16:creationId xmlns:a16="http://schemas.microsoft.com/office/drawing/2014/main" id="{199DC731-59C4-440D-A302-DD02DEC6F8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6375" y="504825"/>
              <a:ext cx="2379111" cy="0"/>
            </a:xfrm>
            <a:prstGeom prst="line">
              <a:avLst/>
            </a:prstGeom>
            <a:ln w="28575">
              <a:solidFill>
                <a:srgbClr val="F39900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26">
              <a:extLst>
                <a:ext uri="{FF2B5EF4-FFF2-40B4-BE49-F238E27FC236}">
                  <a16:creationId xmlns:a16="http://schemas.microsoft.com/office/drawing/2014/main" id="{EEDD7CEE-3986-4C3B-BEE8-46C6F692582C}"/>
                </a:ext>
              </a:extLst>
            </p:cNvPr>
            <p:cNvSpPr/>
            <p:nvPr/>
          </p:nvSpPr>
          <p:spPr>
            <a:xfrm>
              <a:off x="3722209" y="371475"/>
              <a:ext cx="266700" cy="266700"/>
            </a:xfrm>
            <a:prstGeom prst="ellipse">
              <a:avLst/>
            </a:prstGeom>
            <a:noFill/>
            <a:ln w="28575">
              <a:solidFill>
                <a:srgbClr val="F3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E54CFE55-4A37-4397-85EE-F6FED31F2830}"/>
              </a:ext>
            </a:extLst>
          </p:cNvPr>
          <p:cNvSpPr/>
          <p:nvPr/>
        </p:nvSpPr>
        <p:spPr>
          <a:xfrm>
            <a:off x="426075" y="500355"/>
            <a:ext cx="3837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Sentence-level</a:t>
            </a:r>
            <a:endParaRPr lang="zh-CN" altLang="en-US" sz="4400" b="1" dirty="0">
              <a:solidFill>
                <a:srgbClr val="F39900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FDA8792-88B7-4772-BC4F-A832021584C4}"/>
              </a:ext>
            </a:extLst>
          </p:cNvPr>
          <p:cNvCxnSpPr>
            <a:cxnSpLocks/>
          </p:cNvCxnSpPr>
          <p:nvPr/>
        </p:nvCxnSpPr>
        <p:spPr>
          <a:xfrm>
            <a:off x="-34727" y="1230837"/>
            <a:ext cx="1238494" cy="0"/>
          </a:xfrm>
          <a:prstGeom prst="line">
            <a:avLst/>
          </a:prstGeom>
          <a:ln w="19050">
            <a:solidFill>
              <a:srgbClr val="F3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11">
            <a:extLst>
              <a:ext uri="{FF2B5EF4-FFF2-40B4-BE49-F238E27FC236}">
                <a16:creationId xmlns:a16="http://schemas.microsoft.com/office/drawing/2014/main" id="{69852B98-9B75-47B0-AC10-0E245E1E5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7405056" y="4799169"/>
            <a:ext cx="1582257" cy="1176261"/>
          </a:xfrm>
          <a:prstGeom prst="rect">
            <a:avLst/>
          </a:prstGeom>
        </p:spPr>
      </p:pic>
      <p:pic>
        <p:nvPicPr>
          <p:cNvPr id="43" name="图片 18">
            <a:extLst>
              <a:ext uri="{FF2B5EF4-FFF2-40B4-BE49-F238E27FC236}">
                <a16:creationId xmlns:a16="http://schemas.microsoft.com/office/drawing/2014/main" id="{D649E45C-36D3-427E-B375-4750ACFDC5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69798" r="48264" b="686"/>
          <a:stretch/>
        </p:blipFill>
        <p:spPr>
          <a:xfrm rot="2859574">
            <a:off x="7031191" y="5386195"/>
            <a:ext cx="1506958" cy="1239430"/>
          </a:xfrm>
          <a:prstGeom prst="rect">
            <a:avLst/>
          </a:prstGeom>
        </p:spPr>
      </p:pic>
      <p:pic>
        <p:nvPicPr>
          <p:cNvPr id="44" name="图片 18">
            <a:extLst>
              <a:ext uri="{FF2B5EF4-FFF2-40B4-BE49-F238E27FC236}">
                <a16:creationId xmlns:a16="http://schemas.microsoft.com/office/drawing/2014/main" id="{BC0F2A06-7955-465B-AEE1-8CABC107F7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 t="3426" r="24313" b="38025"/>
          <a:stretch/>
        </p:blipFill>
        <p:spPr>
          <a:xfrm rot="19695365">
            <a:off x="6932803" y="4900164"/>
            <a:ext cx="677435" cy="6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菱形 11">
            <a:extLst>
              <a:ext uri="{FF2B5EF4-FFF2-40B4-BE49-F238E27FC236}">
                <a16:creationId xmlns:a16="http://schemas.microsoft.com/office/drawing/2014/main" id="{15871AA4-3B4F-43F6-946C-3AD5A57EAA3E}"/>
              </a:ext>
            </a:extLst>
          </p:cNvPr>
          <p:cNvSpPr/>
          <p:nvPr/>
        </p:nvSpPr>
        <p:spPr>
          <a:xfrm rot="1280663">
            <a:off x="-1085492" y="1318285"/>
            <a:ext cx="5011120" cy="5219524"/>
          </a:xfrm>
          <a:prstGeom prst="diamond">
            <a:avLst/>
          </a:prstGeom>
          <a:solidFill>
            <a:srgbClr val="FE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2" name="组合 27">
            <a:extLst>
              <a:ext uri="{FF2B5EF4-FFF2-40B4-BE49-F238E27FC236}">
                <a16:creationId xmlns:a16="http://schemas.microsoft.com/office/drawing/2014/main" id="{A6DD7EE9-E26B-4F44-91C2-5ABDFE2715B5}"/>
              </a:ext>
            </a:extLst>
          </p:cNvPr>
          <p:cNvGrpSpPr/>
          <p:nvPr/>
        </p:nvGrpSpPr>
        <p:grpSpPr>
          <a:xfrm>
            <a:off x="1006995" y="1025310"/>
            <a:ext cx="3873913" cy="410319"/>
            <a:chOff x="1476375" y="371475"/>
            <a:chExt cx="2512534" cy="266700"/>
          </a:xfrm>
        </p:grpSpPr>
        <p:cxnSp>
          <p:nvCxnSpPr>
            <p:cNvPr id="38" name="直接连接符 25">
              <a:extLst>
                <a:ext uri="{FF2B5EF4-FFF2-40B4-BE49-F238E27FC236}">
                  <a16:creationId xmlns:a16="http://schemas.microsoft.com/office/drawing/2014/main" id="{199DC731-59C4-440D-A302-DD02DEC6F8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6375" y="504825"/>
              <a:ext cx="2379111" cy="0"/>
            </a:xfrm>
            <a:prstGeom prst="line">
              <a:avLst/>
            </a:prstGeom>
            <a:ln w="28575">
              <a:solidFill>
                <a:srgbClr val="F39900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26">
              <a:extLst>
                <a:ext uri="{FF2B5EF4-FFF2-40B4-BE49-F238E27FC236}">
                  <a16:creationId xmlns:a16="http://schemas.microsoft.com/office/drawing/2014/main" id="{EEDD7CEE-3986-4C3B-BEE8-46C6F692582C}"/>
                </a:ext>
              </a:extLst>
            </p:cNvPr>
            <p:cNvSpPr/>
            <p:nvPr/>
          </p:nvSpPr>
          <p:spPr>
            <a:xfrm>
              <a:off x="3722209" y="371475"/>
              <a:ext cx="266700" cy="266700"/>
            </a:xfrm>
            <a:prstGeom prst="ellipse">
              <a:avLst/>
            </a:prstGeom>
            <a:noFill/>
            <a:ln w="28575">
              <a:solidFill>
                <a:srgbClr val="F3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E54CFE55-4A37-4397-85EE-F6FED31F2830}"/>
              </a:ext>
            </a:extLst>
          </p:cNvPr>
          <p:cNvSpPr/>
          <p:nvPr/>
        </p:nvSpPr>
        <p:spPr>
          <a:xfrm>
            <a:off x="426075" y="500355"/>
            <a:ext cx="4059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Paragraph-level</a:t>
            </a:r>
            <a:endParaRPr lang="zh-CN" altLang="en-US" sz="4400" b="1" dirty="0">
              <a:solidFill>
                <a:srgbClr val="F39900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FDA8792-88B7-4772-BC4F-A832021584C4}"/>
              </a:ext>
            </a:extLst>
          </p:cNvPr>
          <p:cNvCxnSpPr>
            <a:cxnSpLocks/>
          </p:cNvCxnSpPr>
          <p:nvPr/>
        </p:nvCxnSpPr>
        <p:spPr>
          <a:xfrm>
            <a:off x="-34727" y="1230837"/>
            <a:ext cx="1238494" cy="0"/>
          </a:xfrm>
          <a:prstGeom prst="line">
            <a:avLst/>
          </a:prstGeom>
          <a:ln w="19050">
            <a:solidFill>
              <a:srgbClr val="F3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BEB34706-BF12-4A1D-9F3D-E58289393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52" y="2072747"/>
            <a:ext cx="9178727" cy="2712506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1F692ABB-02B1-44CE-AA06-23376503EC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7405056" y="4799169"/>
            <a:ext cx="1582257" cy="1176261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7606BDFE-E519-48BA-BEFE-E9885000CA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69798" r="48264" b="686"/>
          <a:stretch/>
        </p:blipFill>
        <p:spPr>
          <a:xfrm rot="2859574">
            <a:off x="7031191" y="5386195"/>
            <a:ext cx="1506958" cy="1239430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B88FC6A1-ABCE-4EF0-BE32-22A24FD50E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 t="3426" r="24313" b="38025"/>
          <a:stretch/>
        </p:blipFill>
        <p:spPr>
          <a:xfrm rot="19695365">
            <a:off x="6932803" y="4900164"/>
            <a:ext cx="677435" cy="6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533FF418-B74C-4B03-B89D-FC39B38BCF37}"/>
              </a:ext>
            </a:extLst>
          </p:cNvPr>
          <p:cNvSpPr/>
          <p:nvPr/>
        </p:nvSpPr>
        <p:spPr>
          <a:xfrm rot="5400000" flipV="1">
            <a:off x="3796031" y="1258748"/>
            <a:ext cx="1494064" cy="4340506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DD15B0DC-73CC-4617-819C-1ACFB116ED0B}"/>
              </a:ext>
            </a:extLst>
          </p:cNvPr>
          <p:cNvSpPr/>
          <p:nvPr/>
        </p:nvSpPr>
        <p:spPr>
          <a:xfrm>
            <a:off x="2901378" y="1681141"/>
            <a:ext cx="3341244" cy="3495719"/>
          </a:xfrm>
          <a:prstGeom prst="diamond">
            <a:avLst/>
          </a:prstGeom>
          <a:solidFill>
            <a:srgbClr val="FE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D30E6E-C3CD-4389-9872-60E9855B3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t="70793" r="49076" b="686"/>
          <a:stretch/>
        </p:blipFill>
        <p:spPr>
          <a:xfrm rot="411943">
            <a:off x="3109348" y="1941523"/>
            <a:ext cx="2960429" cy="30693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8384B60-68D1-43BD-9F8A-D5B540D9FB9F}"/>
              </a:ext>
            </a:extLst>
          </p:cNvPr>
          <p:cNvSpPr txBox="1"/>
          <p:nvPr/>
        </p:nvSpPr>
        <p:spPr>
          <a:xfrm>
            <a:off x="335884" y="1184851"/>
            <a:ext cx="128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05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EADBF0-DE36-4737-A92C-933E77EED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>
            <a:off x="-427117" y="1834663"/>
            <a:ext cx="1490885" cy="16415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E2DBB2-160D-4F20-989C-5489F21FB5FF}"/>
              </a:ext>
            </a:extLst>
          </p:cNvPr>
          <p:cNvSpPr txBox="1"/>
          <p:nvPr/>
        </p:nvSpPr>
        <p:spPr>
          <a:xfrm>
            <a:off x="2870169" y="3014553"/>
            <a:ext cx="3345788" cy="923330"/>
          </a:xfrm>
          <a:prstGeom prst="rect">
            <a:avLst/>
          </a:prstGeom>
          <a:solidFill>
            <a:srgbClr val="FBFBFB"/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C235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5400" b="1" dirty="0">
                <a:solidFill>
                  <a:srgbClr val="595959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rPr>
              <a:t>Conclusion</a:t>
            </a:r>
            <a:endParaRPr lang="zh-CN" altLang="en-US" sz="5400" b="1" dirty="0">
              <a:solidFill>
                <a:srgbClr val="595959"/>
              </a:solidFill>
              <a:latin typeface="MV Boli" panose="02000500030200090000" pitchFamily="2" charset="0"/>
              <a:ea typeface="思源黑体 CN Regular" panose="020B05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DAB298-F732-4CE8-8CDF-16A38E22A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7456750" y="4598259"/>
            <a:ext cx="1556622" cy="1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533FF418-B74C-4B03-B89D-FC39B38BCF37}"/>
              </a:ext>
            </a:extLst>
          </p:cNvPr>
          <p:cNvSpPr/>
          <p:nvPr/>
        </p:nvSpPr>
        <p:spPr>
          <a:xfrm rot="5400000" flipV="1">
            <a:off x="3824970" y="1312210"/>
            <a:ext cx="1494064" cy="4233581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DD15B0DC-73CC-4617-819C-1ACFB116ED0B}"/>
              </a:ext>
            </a:extLst>
          </p:cNvPr>
          <p:cNvSpPr/>
          <p:nvPr/>
        </p:nvSpPr>
        <p:spPr>
          <a:xfrm>
            <a:off x="2901378" y="1681141"/>
            <a:ext cx="3341244" cy="3495719"/>
          </a:xfrm>
          <a:prstGeom prst="diamond">
            <a:avLst/>
          </a:prstGeom>
          <a:solidFill>
            <a:srgbClr val="FE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D30E6E-C3CD-4389-9872-60E9855B3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t="70793" r="49076" b="686"/>
          <a:stretch/>
        </p:blipFill>
        <p:spPr>
          <a:xfrm rot="411943">
            <a:off x="3109348" y="1941523"/>
            <a:ext cx="2960429" cy="30693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8384B60-68D1-43BD-9F8A-D5B540D9FB9F}"/>
              </a:ext>
            </a:extLst>
          </p:cNvPr>
          <p:cNvSpPr txBox="1"/>
          <p:nvPr/>
        </p:nvSpPr>
        <p:spPr>
          <a:xfrm>
            <a:off x="335884" y="1184851"/>
            <a:ext cx="1113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01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EADBF0-DE36-4737-A92C-933E77EED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>
            <a:off x="-427117" y="1834663"/>
            <a:ext cx="1490885" cy="16415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E2DBB2-160D-4F20-989C-5489F21FB5FF}"/>
              </a:ext>
            </a:extLst>
          </p:cNvPr>
          <p:cNvSpPr txBox="1"/>
          <p:nvPr/>
        </p:nvSpPr>
        <p:spPr>
          <a:xfrm>
            <a:off x="2555992" y="3014553"/>
            <a:ext cx="4067139" cy="923330"/>
          </a:xfrm>
          <a:prstGeom prst="rect">
            <a:avLst/>
          </a:prstGeom>
          <a:solidFill>
            <a:srgbClr val="FBFBFB"/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C235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5400" b="1" dirty="0">
                <a:solidFill>
                  <a:srgbClr val="595959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rPr>
              <a:t>Introduction</a:t>
            </a:r>
            <a:endParaRPr lang="zh-CN" altLang="en-US" sz="5400" b="1" dirty="0">
              <a:solidFill>
                <a:srgbClr val="595959"/>
              </a:solidFill>
              <a:latin typeface="MV Boli" panose="02000500030200090000" pitchFamily="2" charset="0"/>
              <a:ea typeface="思源黑体 CN Regular" panose="020B05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DAB298-F732-4CE8-8CDF-16A38E22A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7456750" y="4598259"/>
            <a:ext cx="1556622" cy="1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533FF418-B74C-4B03-B89D-FC39B38BCF37}"/>
              </a:ext>
            </a:extLst>
          </p:cNvPr>
          <p:cNvSpPr/>
          <p:nvPr/>
        </p:nvSpPr>
        <p:spPr>
          <a:xfrm rot="5784443" flipV="1">
            <a:off x="3256493" y="355012"/>
            <a:ext cx="2402881" cy="5901413"/>
          </a:xfrm>
          <a:prstGeom prst="frame">
            <a:avLst>
              <a:gd name="adj1" fmla="val 0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DD15B0DC-73CC-4617-819C-1ACFB116ED0B}"/>
              </a:ext>
            </a:extLst>
          </p:cNvPr>
          <p:cNvSpPr/>
          <p:nvPr/>
        </p:nvSpPr>
        <p:spPr>
          <a:xfrm>
            <a:off x="2130986" y="908751"/>
            <a:ext cx="4742090" cy="4961330"/>
          </a:xfrm>
          <a:prstGeom prst="diamond">
            <a:avLst/>
          </a:prstGeom>
          <a:solidFill>
            <a:srgbClr val="FE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D30E6E-C3CD-4389-9872-60E9855B3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t="70793" r="49076" b="686"/>
          <a:stretch/>
        </p:blipFill>
        <p:spPr>
          <a:xfrm rot="411943">
            <a:off x="2417551" y="1286674"/>
            <a:ext cx="4201617" cy="43562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E2DBB2-160D-4F20-989C-5489F21FB5FF}"/>
              </a:ext>
            </a:extLst>
          </p:cNvPr>
          <p:cNvSpPr txBox="1"/>
          <p:nvPr/>
        </p:nvSpPr>
        <p:spPr>
          <a:xfrm>
            <a:off x="2130986" y="2455062"/>
            <a:ext cx="4955713" cy="1567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1000" sy="101000" algn="ctr" rotWithShape="0">
              <a:schemeClr val="bg1">
                <a:lumMod val="75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sz="5625" dirty="0">
              <a:solidFill>
                <a:srgbClr val="595959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7C9920-4A87-42AD-B41A-982B26F0B8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7" r="80284" b="25384"/>
          <a:stretch/>
        </p:blipFill>
        <p:spPr>
          <a:xfrm>
            <a:off x="-237581" y="3324293"/>
            <a:ext cx="493790" cy="4996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7B840DF-B1A8-4B1E-BE9E-4A990895B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5211573" y="4532374"/>
            <a:ext cx="2208151" cy="16415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0F8B0FE-3A1C-49D5-8A91-0A75FD73EC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4" t="32181" r="3105" b="30236"/>
          <a:stretch/>
        </p:blipFill>
        <p:spPr>
          <a:xfrm>
            <a:off x="7674232" y="476714"/>
            <a:ext cx="2432875" cy="24212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90F1FF-A036-45E0-A4E1-240D172E39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 t="3426" r="24313" b="38025"/>
          <a:stretch/>
        </p:blipFill>
        <p:spPr>
          <a:xfrm rot="19695365">
            <a:off x="1487172" y="4547666"/>
            <a:ext cx="1184551" cy="1092521"/>
          </a:xfrm>
          <a:prstGeom prst="rect">
            <a:avLst/>
          </a:prstGeom>
        </p:spPr>
      </p:pic>
      <p:sp>
        <p:nvSpPr>
          <p:cNvPr id="14" name="图文框 13">
            <a:extLst>
              <a:ext uri="{FF2B5EF4-FFF2-40B4-BE49-F238E27FC236}">
                <a16:creationId xmlns:a16="http://schemas.microsoft.com/office/drawing/2014/main" id="{ADD41AF1-F42C-4FD0-B837-CA0C4948FA23}"/>
              </a:ext>
            </a:extLst>
          </p:cNvPr>
          <p:cNvSpPr/>
          <p:nvPr/>
        </p:nvSpPr>
        <p:spPr>
          <a:xfrm rot="2700000" flipV="1">
            <a:off x="8009872" y="3268839"/>
            <a:ext cx="382130" cy="382130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66A4B9C-7ADB-4192-943F-803168D551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-68460" y="1026727"/>
            <a:ext cx="1286813" cy="9566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0484F16-D23E-4911-B7DA-8224C70CCE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>
            <a:off x="-115104" y="4532373"/>
            <a:ext cx="1490885" cy="16415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4A167A4-4C0A-44C9-9629-8691E3E44C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7" r="80284" b="25384"/>
          <a:stretch/>
        </p:blipFill>
        <p:spPr>
          <a:xfrm>
            <a:off x="8024312" y="5181871"/>
            <a:ext cx="353249" cy="3574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BF0E21E-DA44-4A91-8C3E-9FD7D0E7A1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7" r="80284" b="25384"/>
          <a:stretch/>
        </p:blipFill>
        <p:spPr>
          <a:xfrm>
            <a:off x="1738974" y="46429"/>
            <a:ext cx="1361467" cy="13774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F5C0A0C-2A99-4067-B9C2-C02B668EBD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69798" r="48264" b="686"/>
          <a:stretch/>
        </p:blipFill>
        <p:spPr>
          <a:xfrm>
            <a:off x="6205558" y="1115013"/>
            <a:ext cx="1391699" cy="11446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7B9972B-E9C9-4BE7-87E6-50D56A1EFF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7" r="80284" b="25384"/>
          <a:stretch/>
        </p:blipFill>
        <p:spPr>
          <a:xfrm>
            <a:off x="3417462" y="5652896"/>
            <a:ext cx="514970" cy="52103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E4CA8DA-7BE7-48FD-8402-43CB287AF127}"/>
              </a:ext>
            </a:extLst>
          </p:cNvPr>
          <p:cNvSpPr/>
          <p:nvPr/>
        </p:nvSpPr>
        <p:spPr>
          <a:xfrm>
            <a:off x="2202824" y="2742377"/>
            <a:ext cx="47067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A Recurrent </a:t>
            </a:r>
            <a:r>
              <a:rPr lang="en-US" altLang="zh-CN" sz="2400" b="1" dirty="0">
                <a:solidFill>
                  <a:srgbClr val="C000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</a:t>
            </a:r>
            <a:r>
              <a:rPr lang="en-US" altLang="zh-CN" sz="2400" b="1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-based Model</a:t>
            </a:r>
          </a:p>
          <a:p>
            <a:pPr algn="ctr"/>
            <a:r>
              <a:rPr lang="en-US" altLang="zh-CN" sz="2400" b="1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for</a:t>
            </a:r>
          </a:p>
          <a:p>
            <a:pPr algn="ctr"/>
            <a:r>
              <a:rPr lang="en-US" altLang="zh-CN" sz="2400" b="1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Question Generation</a:t>
            </a:r>
            <a:endParaRPr lang="zh-CN" altLang="en-US" sz="2400" b="1" dirty="0">
              <a:solidFill>
                <a:srgbClr val="595959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040D845-E64E-429C-B733-F1D733118B30}"/>
              </a:ext>
            </a:extLst>
          </p:cNvPr>
          <p:cNvGrpSpPr/>
          <p:nvPr/>
        </p:nvGrpSpPr>
        <p:grpSpPr>
          <a:xfrm>
            <a:off x="0" y="1276752"/>
            <a:ext cx="4445329" cy="2152248"/>
            <a:chOff x="3929744" y="1879629"/>
            <a:chExt cx="3218200" cy="1323608"/>
          </a:xfrm>
        </p:grpSpPr>
        <p:sp>
          <p:nvSpPr>
            <p:cNvPr id="6" name="矩形: 剪去单角 5">
              <a:extLst>
                <a:ext uri="{FF2B5EF4-FFF2-40B4-BE49-F238E27FC236}">
                  <a16:creationId xmlns:a16="http://schemas.microsoft.com/office/drawing/2014/main" id="{2BB970FD-C01A-40A1-9FB2-262755A3C01E}"/>
                </a:ext>
              </a:extLst>
            </p:cNvPr>
            <p:cNvSpPr/>
            <p:nvPr/>
          </p:nvSpPr>
          <p:spPr>
            <a:xfrm>
              <a:off x="3929744" y="1879629"/>
              <a:ext cx="2879268" cy="1323608"/>
            </a:xfrm>
            <a:prstGeom prst="snip1Rect">
              <a:avLst>
                <a:gd name="adj" fmla="val 50000"/>
              </a:avLst>
            </a:prstGeom>
            <a:solidFill>
              <a:srgbClr val="FEF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51CC84B-C4FA-42CB-BB51-2B0993B6CB90}"/>
                </a:ext>
              </a:extLst>
            </p:cNvPr>
            <p:cNvSpPr/>
            <p:nvPr/>
          </p:nvSpPr>
          <p:spPr>
            <a:xfrm>
              <a:off x="4141457" y="2129645"/>
              <a:ext cx="2907273" cy="965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595959"/>
                  </a:solidFill>
                  <a:latin typeface="MV Boli" panose="02000500030200090000" pitchFamily="2" charset="0"/>
                  <a:ea typeface="思源黑体 CN Bold" panose="020B0800000000000000" pitchFamily="34" charset="-122"/>
                  <a:cs typeface="MV Boli" panose="02000500030200090000" pitchFamily="2" charset="0"/>
                </a:rPr>
                <a:t>BERT-based Model</a:t>
              </a:r>
            </a:p>
            <a:p>
              <a:r>
                <a:rPr lang="en-US" altLang="zh-CN" sz="3200" b="1" dirty="0">
                  <a:solidFill>
                    <a:srgbClr val="595959"/>
                  </a:solidFill>
                  <a:latin typeface="MV Boli" panose="02000500030200090000" pitchFamily="2" charset="0"/>
                  <a:ea typeface="思源黑体 CN Bold" panose="020B0800000000000000" pitchFamily="34" charset="-122"/>
                  <a:cs typeface="MV Boli" panose="02000500030200090000" pitchFamily="2" charset="0"/>
                </a:rPr>
                <a:t>for</a:t>
              </a:r>
            </a:p>
            <a:p>
              <a:r>
                <a:rPr lang="en-US" altLang="zh-CN" sz="3200" b="1" dirty="0">
                  <a:solidFill>
                    <a:srgbClr val="595959"/>
                  </a:solidFill>
                  <a:latin typeface="MV Boli" panose="02000500030200090000" pitchFamily="2" charset="0"/>
                  <a:ea typeface="思源黑体 CN Bold" panose="020B0800000000000000" pitchFamily="34" charset="-122"/>
                  <a:cs typeface="MV Boli" panose="02000500030200090000" pitchFamily="2" charset="0"/>
                </a:rPr>
                <a:t>Question Generation</a:t>
              </a:r>
              <a:endParaRPr lang="zh-CN" altLang="en-US" sz="3200" b="1" dirty="0">
                <a:solidFill>
                  <a:srgbClr val="595959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endParaRPr>
            </a:p>
          </p:txBody>
        </p:sp>
        <p:sp>
          <p:nvSpPr>
            <p:cNvPr id="4" name="图文框 3">
              <a:extLst>
                <a:ext uri="{FF2B5EF4-FFF2-40B4-BE49-F238E27FC236}">
                  <a16:creationId xmlns:a16="http://schemas.microsoft.com/office/drawing/2014/main" id="{C62B5B6E-24BE-4CFF-81AA-BB112E7FAE50}"/>
                </a:ext>
              </a:extLst>
            </p:cNvPr>
            <p:cNvSpPr/>
            <p:nvPr/>
          </p:nvSpPr>
          <p:spPr>
            <a:xfrm rot="5400000" flipV="1">
              <a:off x="5048523" y="1005810"/>
              <a:ext cx="1127598" cy="3071245"/>
            </a:xfrm>
            <a:prstGeom prst="frame">
              <a:avLst>
                <a:gd name="adj1" fmla="val 132"/>
              </a:avLst>
            </a:prstGeom>
            <a:solidFill>
              <a:srgbClr val="FEAC22"/>
            </a:solidFill>
            <a:ln>
              <a:solidFill>
                <a:srgbClr val="FEA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39900"/>
                </a:solidFill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49ABB89D-3B6A-4D27-B645-E74D238B26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 t="3426" r="24313" b="38025"/>
          <a:stretch/>
        </p:blipFill>
        <p:spPr>
          <a:xfrm rot="19695365">
            <a:off x="3202838" y="540965"/>
            <a:ext cx="1395991" cy="128753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978B65B-0B6C-4826-AF7A-8EA296D2F30C}"/>
              </a:ext>
            </a:extLst>
          </p:cNvPr>
          <p:cNvSpPr/>
          <p:nvPr/>
        </p:nvSpPr>
        <p:spPr>
          <a:xfrm>
            <a:off x="5081687" y="2480019"/>
            <a:ext cx="3984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Pre-trained</a:t>
            </a:r>
            <a:r>
              <a:rPr lang="zh-TW" altLang="en-US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zh-TW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zh-TW" altLang="en-US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anguage </a:t>
            </a:r>
            <a:r>
              <a:rPr lang="en-US" altLang="zh-TW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zh-TW" altLang="en-US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odel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D9CCDAB-0F8C-4148-99BF-D844BE90BD8E}"/>
              </a:ext>
            </a:extLst>
          </p:cNvPr>
          <p:cNvSpPr/>
          <p:nvPr/>
        </p:nvSpPr>
        <p:spPr>
          <a:xfrm>
            <a:off x="1127913" y="4726788"/>
            <a:ext cx="5160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400" dirty="0">
                <a:solidFill>
                  <a:srgbClr val="59595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Generates a question corresponding to a context text</a:t>
            </a:r>
            <a:endParaRPr lang="zh-CN" altLang="en-US" sz="2400" dirty="0">
              <a:solidFill>
                <a:srgbClr val="595959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B49CD23-BD2D-44E7-831C-DAD3233305C4}"/>
              </a:ext>
            </a:extLst>
          </p:cNvPr>
          <p:cNvSpPr txBox="1"/>
          <p:nvPr/>
        </p:nvSpPr>
        <p:spPr>
          <a:xfrm>
            <a:off x="5051881" y="1908592"/>
            <a:ext cx="166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BERT</a:t>
            </a:r>
            <a:endParaRPr lang="zh-CN" altLang="en-US" sz="3200" b="1" spc="450" dirty="0">
              <a:solidFill>
                <a:srgbClr val="F399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C4ACEE1-773A-4C26-9009-EED0579B9B5C}"/>
              </a:ext>
            </a:extLst>
          </p:cNvPr>
          <p:cNvSpPr txBox="1"/>
          <p:nvPr/>
        </p:nvSpPr>
        <p:spPr>
          <a:xfrm>
            <a:off x="1127913" y="4142013"/>
            <a:ext cx="418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39900"/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Question Generation</a:t>
            </a:r>
            <a:endParaRPr lang="zh-CN" altLang="en-US" sz="3200" b="1" dirty="0">
              <a:solidFill>
                <a:srgbClr val="F39900"/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533FF418-B74C-4B03-B89D-FC39B38BCF37}"/>
              </a:ext>
            </a:extLst>
          </p:cNvPr>
          <p:cNvSpPr/>
          <p:nvPr/>
        </p:nvSpPr>
        <p:spPr>
          <a:xfrm rot="5400000" flipV="1">
            <a:off x="3894949" y="1017039"/>
            <a:ext cx="1494064" cy="4823924"/>
          </a:xfrm>
          <a:prstGeom prst="frame">
            <a:avLst>
              <a:gd name="adj1" fmla="val 132"/>
            </a:avLst>
          </a:prstGeom>
          <a:solidFill>
            <a:srgbClr val="FEAC22"/>
          </a:solidFill>
          <a:ln>
            <a:solidFill>
              <a:srgbClr val="FE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39900"/>
              </a:solidFill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id="{DD15B0DC-73CC-4617-819C-1ACFB116ED0B}"/>
              </a:ext>
            </a:extLst>
          </p:cNvPr>
          <p:cNvSpPr/>
          <p:nvPr/>
        </p:nvSpPr>
        <p:spPr>
          <a:xfrm>
            <a:off x="2901378" y="1681141"/>
            <a:ext cx="3341244" cy="3495719"/>
          </a:xfrm>
          <a:prstGeom prst="diamond">
            <a:avLst/>
          </a:prstGeom>
          <a:solidFill>
            <a:srgbClr val="FE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D30E6E-C3CD-4389-9872-60E9855B3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t="70793" r="49076" b="686"/>
          <a:stretch/>
        </p:blipFill>
        <p:spPr>
          <a:xfrm rot="411943">
            <a:off x="3109348" y="1941523"/>
            <a:ext cx="2960429" cy="30693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8384B60-68D1-43BD-9F8A-D5B540D9FB9F}"/>
              </a:ext>
            </a:extLst>
          </p:cNvPr>
          <p:cNvSpPr txBox="1"/>
          <p:nvPr/>
        </p:nvSpPr>
        <p:spPr>
          <a:xfrm>
            <a:off x="335884" y="1184851"/>
            <a:ext cx="128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思源黑体 CN Bold" panose="020B0800000000000000" pitchFamily="34" charset="-122"/>
                <a:cs typeface="MV Boli" panose="02000500030200090000" pitchFamily="2" charset="0"/>
              </a:rPr>
              <a:t>02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V Boli" panose="02000500030200090000" pitchFamily="2" charset="0"/>
              <a:ea typeface="思源黑体 CN Bold" panose="020B08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EADBF0-DE36-4737-A92C-933E77EED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94" r="84626" b="68206"/>
          <a:stretch/>
        </p:blipFill>
        <p:spPr>
          <a:xfrm>
            <a:off x="-427117" y="1834663"/>
            <a:ext cx="1490885" cy="16415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E2DBB2-160D-4F20-989C-5489F21FB5FF}"/>
              </a:ext>
            </a:extLst>
          </p:cNvPr>
          <p:cNvSpPr txBox="1"/>
          <p:nvPr/>
        </p:nvSpPr>
        <p:spPr>
          <a:xfrm>
            <a:off x="2341190" y="3014553"/>
            <a:ext cx="4496744" cy="923330"/>
          </a:xfrm>
          <a:prstGeom prst="rect">
            <a:avLst/>
          </a:prstGeom>
          <a:solidFill>
            <a:srgbClr val="FBFBFB"/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1C235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5400" b="1" dirty="0">
                <a:solidFill>
                  <a:srgbClr val="595959"/>
                </a:solidFill>
                <a:latin typeface="MV Boli" panose="02000500030200090000" pitchFamily="2" charset="0"/>
                <a:ea typeface="思源黑体 CN Regular" panose="020B0500000000000000" pitchFamily="34" charset="-122"/>
                <a:cs typeface="MV Boli" panose="02000500030200090000" pitchFamily="2" charset="0"/>
              </a:rPr>
              <a:t>Related Work</a:t>
            </a:r>
            <a:endParaRPr lang="zh-CN" altLang="en-US" sz="5400" b="1" dirty="0">
              <a:solidFill>
                <a:srgbClr val="595959"/>
              </a:solidFill>
              <a:latin typeface="MV Boli" panose="02000500030200090000" pitchFamily="2" charset="0"/>
              <a:ea typeface="思源黑体 CN Regular" panose="020B0500000000000000" pitchFamily="34" charset="-122"/>
              <a:cs typeface="MV Boli" panose="02000500030200090000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DAB298-F732-4CE8-8CDF-16A38E22A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74527" r="68377" b="2016"/>
          <a:stretch/>
        </p:blipFill>
        <p:spPr>
          <a:xfrm>
            <a:off x="7456750" y="4598259"/>
            <a:ext cx="1556622" cy="1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377429" y="1072272"/>
            <a:ext cx="8440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en-US" altLang="zh-TW" sz="2800" dirty="0">
                <a:latin typeface="Garamond" panose="02020404030301010803" pitchFamily="18" charset="0"/>
              </a:rPr>
              <a:t>idirectional </a:t>
            </a:r>
            <a:r>
              <a:rPr lang="en-US" altLang="zh-TW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US" altLang="zh-TW" sz="2800" dirty="0">
                <a:latin typeface="Garamond" panose="02020404030301010803" pitchFamily="18" charset="0"/>
              </a:rPr>
              <a:t>ncoder </a:t>
            </a:r>
            <a:r>
              <a:rPr lang="en-US" altLang="zh-TW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US" altLang="zh-TW" sz="2800" dirty="0">
                <a:latin typeface="Garamond" panose="02020404030301010803" pitchFamily="18" charset="0"/>
              </a:rPr>
              <a:t>epresentations from </a:t>
            </a:r>
            <a:r>
              <a:rPr lang="en-US" altLang="zh-TW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T</a:t>
            </a:r>
            <a:r>
              <a:rPr lang="en-US" altLang="zh-TW" sz="2800" dirty="0">
                <a:latin typeface="Garamond" panose="02020404030301010803" pitchFamily="18" charset="0"/>
              </a:rPr>
              <a:t>ransformers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62272" y="213557"/>
            <a:ext cx="3929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i="1" dirty="0">
                <a:latin typeface="Garamond" panose="02020404030301010803" pitchFamily="18" charset="0"/>
              </a:rPr>
              <a:t>《Attention is all you need》</a:t>
            </a:r>
          </a:p>
          <a:p>
            <a:r>
              <a:rPr lang="zh-TW" altLang="en-US" sz="2200" i="1" dirty="0">
                <a:latin typeface="Garamond" panose="02020404030301010803" pitchFamily="18" charset="0"/>
              </a:rPr>
              <a:t>   </a:t>
            </a:r>
            <a:r>
              <a:rPr lang="en-US" altLang="zh-TW" sz="2200" i="1" dirty="0">
                <a:latin typeface="Garamond" panose="02020404030301010803" pitchFamily="18" charset="0"/>
              </a:rPr>
              <a:t>	</a:t>
            </a:r>
            <a:r>
              <a:rPr lang="en-US" altLang="zh-TW" sz="2200" i="1" dirty="0" err="1">
                <a:latin typeface="Garamond" panose="02020404030301010803" pitchFamily="18" charset="0"/>
              </a:rPr>
              <a:t>Vaswani</a:t>
            </a:r>
            <a:r>
              <a:rPr lang="en-US" altLang="zh-TW" sz="2200" i="1" dirty="0">
                <a:latin typeface="Garamond" panose="02020404030301010803" pitchFamily="18" charset="0"/>
              </a:rPr>
              <a:t> et al. (NIPS2017)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6202" y="227331"/>
            <a:ext cx="318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Transformers</a:t>
            </a:r>
            <a:endParaRPr lang="zh-TW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62992" y="1090318"/>
            <a:ext cx="2019094" cy="44152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893996" y="301657"/>
            <a:ext cx="1055393" cy="29737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12" y="1736197"/>
            <a:ext cx="9141341" cy="408532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29398" y="2662171"/>
            <a:ext cx="4238432" cy="1325874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29398" y="3588146"/>
            <a:ext cx="3138835" cy="109959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518704" y="3588146"/>
            <a:ext cx="5398375" cy="109959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1069491" y="3876333"/>
            <a:ext cx="145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Encoder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620271" y="3886138"/>
            <a:ext cx="145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Decoder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77429" y="1072272"/>
            <a:ext cx="300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Sequence2sequence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754734" y="5894034"/>
            <a:ext cx="368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RNN : hard to  parallel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7" grpId="0"/>
      <p:bldP spid="11" grpId="0" animBg="1"/>
      <p:bldP spid="11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62272" y="213557"/>
            <a:ext cx="3929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i="1" dirty="0">
                <a:latin typeface="Garamond" panose="02020404030301010803" pitchFamily="18" charset="0"/>
              </a:rPr>
              <a:t>《Attention is all you need》</a:t>
            </a:r>
          </a:p>
          <a:p>
            <a:r>
              <a:rPr lang="zh-TW" altLang="en-US" sz="2200" i="1" dirty="0">
                <a:latin typeface="Garamond" panose="02020404030301010803" pitchFamily="18" charset="0"/>
              </a:rPr>
              <a:t>   </a:t>
            </a:r>
            <a:r>
              <a:rPr lang="en-US" altLang="zh-TW" sz="2200" i="1" dirty="0">
                <a:latin typeface="Garamond" panose="02020404030301010803" pitchFamily="18" charset="0"/>
              </a:rPr>
              <a:t>	</a:t>
            </a:r>
            <a:r>
              <a:rPr lang="en-US" altLang="zh-TW" sz="2200" i="1" dirty="0" err="1">
                <a:latin typeface="Garamond" panose="02020404030301010803" pitchFamily="18" charset="0"/>
              </a:rPr>
              <a:t>Vaswani</a:t>
            </a:r>
            <a:r>
              <a:rPr lang="en-US" altLang="zh-TW" sz="2200" i="1" dirty="0">
                <a:latin typeface="Garamond" panose="02020404030301010803" pitchFamily="18" charset="0"/>
              </a:rPr>
              <a:t> et al. (NIPS2017)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6202" y="227331"/>
            <a:ext cx="318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Transformers</a:t>
            </a:r>
            <a:endParaRPr lang="zh-TW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59" y="1568030"/>
            <a:ext cx="7328462" cy="499814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77429" y="1072272"/>
            <a:ext cx="300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Sequence2sequence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937" y="2458844"/>
            <a:ext cx="6985433" cy="315401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77428" y="1081937"/>
            <a:ext cx="300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Encoder-Decoder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62272" y="213557"/>
            <a:ext cx="3929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i="1" dirty="0">
                <a:latin typeface="Garamond" panose="02020404030301010803" pitchFamily="18" charset="0"/>
              </a:rPr>
              <a:t>《Attention is all you need》</a:t>
            </a:r>
          </a:p>
          <a:p>
            <a:r>
              <a:rPr lang="zh-TW" altLang="en-US" sz="2200" i="1" dirty="0">
                <a:latin typeface="Garamond" panose="02020404030301010803" pitchFamily="18" charset="0"/>
              </a:rPr>
              <a:t>   </a:t>
            </a:r>
            <a:r>
              <a:rPr lang="en-US" altLang="zh-TW" sz="2200" i="1" dirty="0">
                <a:latin typeface="Garamond" panose="02020404030301010803" pitchFamily="18" charset="0"/>
              </a:rPr>
              <a:t>	</a:t>
            </a:r>
            <a:r>
              <a:rPr lang="en-US" altLang="zh-TW" sz="2200" i="1" dirty="0" err="1">
                <a:latin typeface="Garamond" panose="02020404030301010803" pitchFamily="18" charset="0"/>
              </a:rPr>
              <a:t>Vaswani</a:t>
            </a:r>
            <a:r>
              <a:rPr lang="en-US" altLang="zh-TW" sz="2200" i="1" dirty="0">
                <a:latin typeface="Garamond" panose="02020404030301010803" pitchFamily="18" charset="0"/>
              </a:rPr>
              <a:t> et al. (NIPS2017)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6202" y="227331"/>
            <a:ext cx="318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Transformers</a:t>
            </a:r>
            <a:endParaRPr lang="zh-TW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8" y="1350569"/>
            <a:ext cx="7638797" cy="533380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522" y="3135301"/>
            <a:ext cx="6967959" cy="2048311"/>
          </a:xfrm>
          <a:prstGeom prst="rect">
            <a:avLst/>
          </a:prstGeom>
          <a:ln w="31750" cmpd="sng">
            <a:solidFill>
              <a:srgbClr val="276FFA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377428" y="1081937"/>
            <a:ext cx="35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Encoder-Decoder *6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9189" y="2129572"/>
            <a:ext cx="4285147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Garamond" panose="02020404030301010803" pitchFamily="18" charset="0"/>
              </a:rPr>
              <a:t>Self-attention layer </a:t>
            </a:r>
          </a:p>
          <a:p>
            <a:r>
              <a:rPr lang="en-US" altLang="zh-TW" sz="2400" dirty="0">
                <a:latin typeface="Garamond" panose="02020404030301010803" pitchFamily="18" charset="0"/>
              </a:rPr>
              <a:t>	can be </a:t>
            </a:r>
            <a:r>
              <a:rPr lang="en-US" altLang="zh-TW" sz="2400" dirty="0" err="1">
                <a:latin typeface="Garamond" panose="02020404030301010803" pitchFamily="18" charset="0"/>
              </a:rPr>
              <a:t>parallelly</a:t>
            </a:r>
            <a:r>
              <a:rPr lang="en-US" altLang="zh-TW" sz="2400" dirty="0">
                <a:latin typeface="Garamond" panose="02020404030301010803" pitchFamily="18" charset="0"/>
              </a:rPr>
              <a:t> computed</a:t>
            </a:r>
            <a:endParaRPr lang="zh-TW" altLang="en-US" sz="2400" dirty="0">
              <a:latin typeface="Garamond" panose="020204040303010108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9514" y="4419851"/>
            <a:ext cx="3038166" cy="5890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28978" y="4419850"/>
            <a:ext cx="3038166" cy="5890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8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723" y="1671998"/>
            <a:ext cx="2996565" cy="355996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62272" y="213557"/>
            <a:ext cx="3929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i="1" dirty="0">
                <a:latin typeface="Garamond" panose="02020404030301010803" pitchFamily="18" charset="0"/>
              </a:rPr>
              <a:t>《Attention is all you need》</a:t>
            </a:r>
          </a:p>
          <a:p>
            <a:r>
              <a:rPr lang="zh-TW" altLang="en-US" sz="2200" i="1" dirty="0">
                <a:latin typeface="Garamond" panose="02020404030301010803" pitchFamily="18" charset="0"/>
              </a:rPr>
              <a:t>   </a:t>
            </a:r>
            <a:r>
              <a:rPr lang="en-US" altLang="zh-TW" sz="2200" i="1" dirty="0">
                <a:latin typeface="Garamond" panose="02020404030301010803" pitchFamily="18" charset="0"/>
              </a:rPr>
              <a:t>	</a:t>
            </a:r>
            <a:r>
              <a:rPr lang="en-US" altLang="zh-TW" sz="2200" i="1" dirty="0" err="1">
                <a:latin typeface="Garamond" panose="02020404030301010803" pitchFamily="18" charset="0"/>
              </a:rPr>
              <a:t>Vaswani</a:t>
            </a:r>
            <a:r>
              <a:rPr lang="en-US" altLang="zh-TW" sz="2200" i="1" dirty="0">
                <a:latin typeface="Garamond" panose="02020404030301010803" pitchFamily="18" charset="0"/>
              </a:rPr>
              <a:t> et al. (NIPS2017)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6202" y="227331"/>
            <a:ext cx="318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Transformers</a:t>
            </a:r>
            <a:endParaRPr lang="zh-TW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2703" y="966187"/>
            <a:ext cx="35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Garamond" panose="02020404030301010803" pitchFamily="18" charset="0"/>
              </a:rPr>
              <a:t>Self-Attention</a:t>
            </a:r>
            <a:endParaRPr lang="zh-TW" altLang="en-US" sz="2800" dirty="0">
              <a:latin typeface="Garamond" panose="020204040303010108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9387" y="5297822"/>
            <a:ext cx="2527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Garamond" panose="02020404030301010803" pitchFamily="18" charset="0"/>
              </a:rPr>
              <a:t>query (to match others)</a:t>
            </a:r>
            <a:endParaRPr lang="zh-TW" altLang="en-US" sz="2000" dirty="0">
              <a:latin typeface="Garamond" panose="02020404030301010803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64428" y="5725565"/>
            <a:ext cx="2152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Garamond" panose="02020404030301010803" pitchFamily="18" charset="0"/>
              </a:rPr>
              <a:t>key (to be matched)</a:t>
            </a:r>
            <a:endParaRPr lang="zh-TW" altLang="en-US" sz="2000" dirty="0">
              <a:latin typeface="Garamond" panose="02020404030301010803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33005" y="6153308"/>
            <a:ext cx="264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Garamond" panose="02020404030301010803" pitchFamily="18" charset="0"/>
              </a:rPr>
              <a:t>information to be extracted</a:t>
            </a:r>
            <a:endParaRPr lang="zh-TW" altLang="en-US" dirty="0">
              <a:latin typeface="Garamond" panose="02020404030301010803" pitchFamily="18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659F7AC-0988-4054-B4D1-7BFD4C93D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5" y="1489407"/>
            <a:ext cx="2997888" cy="41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辛德拉"/>
</p:tagLst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</TotalTime>
  <Words>865</Words>
  <Application>Microsoft Office PowerPoint</Application>
  <PresentationFormat>如螢幕大小 (4:3)</PresentationFormat>
  <Paragraphs>159</Paragraphs>
  <Slides>30</Slides>
  <Notes>23</Notes>
  <HiddenSlides>5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等线</vt:lpstr>
      <vt:lpstr>思源黑体 CN Bold</vt:lpstr>
      <vt:lpstr>思源黑体 CN Regular</vt:lpstr>
      <vt:lpstr>新細明體</vt:lpstr>
      <vt:lpstr>Arial</vt:lpstr>
      <vt:lpstr>Calibri</vt:lpstr>
      <vt:lpstr>Calibri Light</vt:lpstr>
      <vt:lpstr>Garamond</vt:lpstr>
      <vt:lpstr>MV Boli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BERTQG</dc:title>
  <dc:creator>yafun.</dc:creator>
  <dc:description>http://www.ypppt.com/</dc:description>
  <cp:lastModifiedBy>yafun .</cp:lastModifiedBy>
  <cp:revision>269</cp:revision>
  <dcterms:created xsi:type="dcterms:W3CDTF">2017-08-18T03:02:00Z</dcterms:created>
  <dcterms:modified xsi:type="dcterms:W3CDTF">2020-03-06T23:02:38Z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